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 id="2147483840" r:id="rId2"/>
    <p:sldMasterId id="2147483852" r:id="rId3"/>
  </p:sldMasterIdLst>
  <p:notesMasterIdLst>
    <p:notesMasterId r:id="rId26"/>
  </p:notesMasterIdLst>
  <p:sldIdLst>
    <p:sldId id="327" r:id="rId4"/>
    <p:sldId id="297" r:id="rId5"/>
    <p:sldId id="256" r:id="rId6"/>
    <p:sldId id="268" r:id="rId7"/>
    <p:sldId id="258" r:id="rId8"/>
    <p:sldId id="314" r:id="rId9"/>
    <p:sldId id="315" r:id="rId10"/>
    <p:sldId id="330" r:id="rId11"/>
    <p:sldId id="269" r:id="rId12"/>
    <p:sldId id="328" r:id="rId13"/>
    <p:sldId id="331" r:id="rId14"/>
    <p:sldId id="317" r:id="rId15"/>
    <p:sldId id="334" r:id="rId16"/>
    <p:sldId id="318" r:id="rId17"/>
    <p:sldId id="320" r:id="rId18"/>
    <p:sldId id="337" r:id="rId19"/>
    <p:sldId id="321" r:id="rId20"/>
    <p:sldId id="338" r:id="rId21"/>
    <p:sldId id="339" r:id="rId22"/>
    <p:sldId id="340" r:id="rId23"/>
    <p:sldId id="325" r:id="rId24"/>
    <p:sldId id="26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FEE"/>
    <a:srgbClr val="0000FF"/>
    <a:srgbClr val="A0FCDF"/>
    <a:srgbClr val="F3CC5E"/>
    <a:srgbClr val="FFFFA4"/>
    <a:srgbClr val="B8B7FE"/>
    <a:srgbClr val="FFFF99"/>
    <a:srgbClr val="FCD29F"/>
    <a:srgbClr val="CC00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B559F-B081-4B47-B923-266163B1515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0D5850DB-152D-4263-97CF-2D046BEAE3E2}">
      <dgm:prSet phldrT="[Text]" custT="1"/>
      <dgm:spPr>
        <a:solidFill>
          <a:srgbClr val="FF7C80"/>
        </a:solidFill>
      </dgm:spPr>
      <dgm:t>
        <a:bodyPr/>
        <a:lstStyle/>
        <a:p>
          <a:r>
            <a:rPr lang="en-US" sz="3600" b="1" dirty="0" err="1">
              <a:solidFill>
                <a:srgbClr val="FFFF00"/>
              </a:solidFill>
              <a:latin typeface="Times New Roman" panose="02020603050405020304" pitchFamily="18" charset="0"/>
              <a:cs typeface="Times New Roman" panose="02020603050405020304" pitchFamily="18" charset="0"/>
            </a:rPr>
            <a:t>Thuận</a:t>
          </a:r>
          <a:r>
            <a:rPr lang="en-US" sz="3600" b="1" dirty="0">
              <a:solidFill>
                <a:srgbClr val="FFFF00"/>
              </a:solidFill>
              <a:latin typeface="Times New Roman" panose="02020603050405020304" pitchFamily="18" charset="0"/>
              <a:cs typeface="Times New Roman" panose="02020603050405020304" pitchFamily="18" charset="0"/>
            </a:rPr>
            <a:t> </a:t>
          </a:r>
          <a:r>
            <a:rPr lang="en-US" sz="3600" b="1" dirty="0" err="1">
              <a:solidFill>
                <a:srgbClr val="FFFF00"/>
              </a:solidFill>
              <a:latin typeface="Times New Roman" panose="02020603050405020304" pitchFamily="18" charset="0"/>
              <a:cs typeface="Times New Roman" panose="02020603050405020304" pitchFamily="18" charset="0"/>
            </a:rPr>
            <a:t>lợi</a:t>
          </a:r>
          <a:endParaRPr lang="en-US" sz="3600" b="1" dirty="0">
            <a:solidFill>
              <a:srgbClr val="FFFF00"/>
            </a:solidFill>
            <a:latin typeface="Times New Roman" panose="02020603050405020304" pitchFamily="18" charset="0"/>
            <a:cs typeface="Times New Roman" panose="02020603050405020304" pitchFamily="18" charset="0"/>
          </a:endParaRPr>
        </a:p>
      </dgm:t>
    </dgm:pt>
    <dgm:pt modelId="{6BDC8B15-6F18-4319-B523-F84EDEC8A849}" type="parTrans" cxnId="{6275F910-8AF7-4689-A4F5-7A018EBFC7C3}">
      <dgm:prSet/>
      <dgm:spPr/>
      <dgm:t>
        <a:bodyPr/>
        <a:lstStyle/>
        <a:p>
          <a:endParaRPr lang="en-US"/>
        </a:p>
      </dgm:t>
    </dgm:pt>
    <dgm:pt modelId="{D3031A5A-439A-41C6-B2D9-733651079721}" type="sibTrans" cxnId="{6275F910-8AF7-4689-A4F5-7A018EBFC7C3}">
      <dgm:prSet/>
      <dgm:spPr/>
      <dgm:t>
        <a:bodyPr/>
        <a:lstStyle/>
        <a:p>
          <a:endParaRPr lang="en-US"/>
        </a:p>
      </dgm:t>
    </dgm:pt>
    <dgm:pt modelId="{508A155D-506F-4825-B825-DBF6E2494C9A}">
      <dgm:prSet phldrT="[Text]" custT="1"/>
      <dgm:spPr>
        <a:solidFill>
          <a:schemeClr val="accent2">
            <a:lumMod val="60000"/>
            <a:lumOff val="40000"/>
          </a:schemeClr>
        </a:solidFill>
      </dgm:spPr>
      <dgm:t>
        <a:bodyPr/>
        <a:lstStyle/>
        <a:p>
          <a:r>
            <a:rPr lang="vi-VN" sz="2000"/>
            <a:t>Được sự quan tâm của BGH nhà trường đầu tư cơ sở vật chất, tạo mọi điều kiện thuận lợi cho việc dạy và học như đầu tư máy tính kết nối mạng Wifi, màn hình tivi kết nối trực tiếp với máy tính, máy chiếu, máy đa vật thể,…</a:t>
          </a:r>
          <a:endParaRPr lang="en-US" sz="2000" dirty="0">
            <a:solidFill>
              <a:srgbClr val="002060"/>
            </a:solidFill>
            <a:latin typeface="Times New Roman" panose="02020603050405020304" pitchFamily="18" charset="0"/>
            <a:cs typeface="Times New Roman" panose="02020603050405020304" pitchFamily="18" charset="0"/>
          </a:endParaRPr>
        </a:p>
      </dgm:t>
    </dgm:pt>
    <dgm:pt modelId="{F368874B-ABD0-4EBC-A15B-85F65A3AD43A}" type="parTrans" cxnId="{8B3CD055-AF80-4F46-B743-C9A36502B363}">
      <dgm:prSet/>
      <dgm:spPr/>
      <dgm:t>
        <a:bodyPr/>
        <a:lstStyle/>
        <a:p>
          <a:endParaRPr lang="en-US"/>
        </a:p>
      </dgm:t>
    </dgm:pt>
    <dgm:pt modelId="{5EC4EB82-83F5-43E0-8855-F65C7D9C94D8}" type="sibTrans" cxnId="{8B3CD055-AF80-4F46-B743-C9A36502B363}">
      <dgm:prSet/>
      <dgm:spPr/>
      <dgm:t>
        <a:bodyPr/>
        <a:lstStyle/>
        <a:p>
          <a:endParaRPr lang="en-US"/>
        </a:p>
      </dgm:t>
    </dgm:pt>
    <dgm:pt modelId="{EA898A46-37FB-49DB-9DC6-49955C8F34D9}">
      <dgm:prSet phldrT="[Text]" custT="1"/>
      <dgm:spPr>
        <a:solidFill>
          <a:schemeClr val="accent2">
            <a:lumMod val="20000"/>
            <a:lumOff val="80000"/>
          </a:schemeClr>
        </a:solidFill>
      </dgm:spPr>
      <dgm:t>
        <a:bodyPr/>
        <a:lstStyle/>
        <a:p>
          <a:r>
            <a:rPr lang="vi-VN" sz="2000">
              <a:solidFill>
                <a:srgbClr val="0070C0"/>
              </a:solidFill>
            </a:rPr>
            <a:t>Lớp có 34 học sinh, trẻ trong lớp có cùng độ tuổi</a:t>
          </a:r>
          <a:r>
            <a:rPr lang="en-US" sz="2000">
              <a:solidFill>
                <a:srgbClr val="0070C0"/>
              </a:solidFill>
            </a:rPr>
            <a:t>.</a:t>
          </a:r>
          <a:r>
            <a:rPr lang="vi-VN" sz="2000">
              <a:solidFill>
                <a:srgbClr val="0070C0"/>
              </a:solidFill>
            </a:rPr>
            <a:t> Đa số phụ huynh phối kết hợp tốt với giáo viên trong việc chăm sóc giáo dục trẻ. </a:t>
          </a:r>
          <a:r>
            <a:rPr lang="pl-PL" sz="2000">
              <a:solidFill>
                <a:srgbClr val="002060"/>
              </a:solidFill>
            </a:rPr>
            <a:t>. </a:t>
          </a:r>
          <a:endParaRPr lang="en-US" sz="2000" dirty="0">
            <a:solidFill>
              <a:srgbClr val="002060"/>
            </a:solidFill>
            <a:latin typeface="Times New Roman" panose="02020603050405020304" pitchFamily="18" charset="0"/>
            <a:cs typeface="Times New Roman" panose="02020603050405020304" pitchFamily="18" charset="0"/>
          </a:endParaRPr>
        </a:p>
      </dgm:t>
    </dgm:pt>
    <dgm:pt modelId="{0DE590C4-CB11-4CAB-A1CD-0F2CDA18A8E4}" type="parTrans" cxnId="{CBCA5FB4-1DCC-4995-BAB1-9B57AADE60AC}">
      <dgm:prSet/>
      <dgm:spPr/>
      <dgm:t>
        <a:bodyPr/>
        <a:lstStyle/>
        <a:p>
          <a:endParaRPr lang="en-US"/>
        </a:p>
      </dgm:t>
    </dgm:pt>
    <dgm:pt modelId="{B0EC5052-ABD7-4F7B-9EBA-D6D27B018DC5}" type="sibTrans" cxnId="{CBCA5FB4-1DCC-4995-BAB1-9B57AADE60AC}">
      <dgm:prSet/>
      <dgm:spPr/>
      <dgm:t>
        <a:bodyPr/>
        <a:lstStyle/>
        <a:p>
          <a:endParaRPr lang="en-US"/>
        </a:p>
      </dgm:t>
    </dgm:pt>
    <dgm:pt modelId="{11902B3D-11B2-4560-8BF6-48EF30558058}">
      <dgm:prSet phldrT="[Text]" phldr="1"/>
      <dgm:spPr>
        <a:solidFill>
          <a:schemeClr val="accent4">
            <a:lumMod val="40000"/>
            <a:lumOff val="60000"/>
          </a:schemeClr>
        </a:solidFill>
      </dgm:spPr>
      <dgm:t>
        <a:bodyPr/>
        <a:lstStyle/>
        <a:p>
          <a:endParaRPr lang="en-US"/>
        </a:p>
      </dgm:t>
    </dgm:pt>
    <dgm:pt modelId="{69F7BA9B-5D2A-4995-AA4C-C36D53ED9100}" type="parTrans" cxnId="{390B4D4A-FAE9-4180-9112-154693B44BF6}">
      <dgm:prSet/>
      <dgm:spPr/>
      <dgm:t>
        <a:bodyPr/>
        <a:lstStyle/>
        <a:p>
          <a:endParaRPr lang="en-US"/>
        </a:p>
      </dgm:t>
    </dgm:pt>
    <dgm:pt modelId="{66825F05-9F41-40B9-9A55-E6CE9B053A2D}" type="sibTrans" cxnId="{390B4D4A-FAE9-4180-9112-154693B44BF6}">
      <dgm:prSet/>
      <dgm:spPr/>
      <dgm:t>
        <a:bodyPr/>
        <a:lstStyle/>
        <a:p>
          <a:endParaRPr lang="en-US"/>
        </a:p>
      </dgm:t>
    </dgm:pt>
    <dgm:pt modelId="{82D2E9DB-CB01-4FE7-B9E9-C6EF740CD892}">
      <dgm:prSet phldrT="[Text]" phldr="1"/>
      <dgm:spPr>
        <a:solidFill>
          <a:schemeClr val="accent1">
            <a:lumMod val="20000"/>
            <a:lumOff val="80000"/>
          </a:schemeClr>
        </a:solidFill>
      </dgm:spPr>
      <dgm:t>
        <a:bodyPr/>
        <a:lstStyle/>
        <a:p>
          <a:endParaRPr lang="en-US" dirty="0"/>
        </a:p>
      </dgm:t>
    </dgm:pt>
    <dgm:pt modelId="{8F2798B4-A7B0-4692-B938-43320A2E721F}" type="parTrans" cxnId="{86F254BB-8BAE-4ED5-BFCA-E42375D8DF4A}">
      <dgm:prSet/>
      <dgm:spPr/>
      <dgm:t>
        <a:bodyPr/>
        <a:lstStyle/>
        <a:p>
          <a:endParaRPr lang="en-US"/>
        </a:p>
      </dgm:t>
    </dgm:pt>
    <dgm:pt modelId="{4482279D-0E36-4D5A-8520-1234882935F5}" type="sibTrans" cxnId="{86F254BB-8BAE-4ED5-BFCA-E42375D8DF4A}">
      <dgm:prSet/>
      <dgm:spPr/>
      <dgm:t>
        <a:bodyPr/>
        <a:lstStyle/>
        <a:p>
          <a:endParaRPr lang="en-US"/>
        </a:p>
      </dgm:t>
    </dgm:pt>
    <dgm:pt modelId="{1B2E2346-42B1-44D0-9A90-A1F97B371E39}">
      <dgm:prSet/>
      <dgm:spPr/>
      <dgm:t>
        <a:bodyPr/>
        <a:lstStyle/>
        <a:p>
          <a:endParaRPr lang="en-US"/>
        </a:p>
      </dgm:t>
    </dgm:pt>
    <dgm:pt modelId="{CDEE00E8-4881-4E02-9D42-18A294CD99CE}" type="parTrans" cxnId="{03D3C6CA-150C-4E26-ADEC-DE6182FA9F28}">
      <dgm:prSet/>
      <dgm:spPr/>
      <dgm:t>
        <a:bodyPr/>
        <a:lstStyle/>
        <a:p>
          <a:endParaRPr lang="en-US"/>
        </a:p>
      </dgm:t>
    </dgm:pt>
    <dgm:pt modelId="{68078643-C9C2-4F4D-B243-A8931ABDCF89}" type="sibTrans" cxnId="{03D3C6CA-150C-4E26-ADEC-DE6182FA9F28}">
      <dgm:prSet/>
      <dgm:spPr/>
      <dgm:t>
        <a:bodyPr/>
        <a:lstStyle/>
        <a:p>
          <a:endParaRPr lang="en-US"/>
        </a:p>
      </dgm:t>
    </dgm:pt>
    <dgm:pt modelId="{E5803483-4194-43D0-95AD-E3F2AD5A20B6}">
      <dgm:prSet custT="1"/>
      <dgm:spPr>
        <a:solidFill>
          <a:srgbClr val="92D050"/>
        </a:solidFill>
      </dgm:spPr>
      <dgm:t>
        <a:bodyPr/>
        <a:lstStyle/>
        <a:p>
          <a:r>
            <a:rPr lang="vi-VN" sz="2000"/>
            <a:t>Có trình độ tin học cơ bản và được tham gia nhiều lớp tập huấn về công nghệ thông tin do Sở, </a:t>
          </a:r>
          <a:r>
            <a:rPr lang="en-US" sz="2000"/>
            <a:t>PGD </a:t>
          </a:r>
          <a:r>
            <a:rPr lang="vi-VN" sz="2000"/>
            <a:t>và nhà trường tổ chức. </a:t>
          </a:r>
          <a:r>
            <a:rPr lang="en-US" sz="2000"/>
            <a:t>K</a:t>
          </a:r>
          <a:r>
            <a:rPr lang="vi-VN" sz="2000"/>
            <a:t>hông ngừng học hỏi, tìm hiểu thêm về những phần mềm hỗ trợ việc xây dựng bài giảng điện tử. Bài giảng E – learning.</a:t>
          </a:r>
          <a:endParaRPr lang="en-US" sz="2000" dirty="0">
            <a:latin typeface="Times New Roman" panose="02020603050405020304" pitchFamily="18" charset="0"/>
            <a:cs typeface="Times New Roman" panose="02020603050405020304" pitchFamily="18" charset="0"/>
          </a:endParaRPr>
        </a:p>
      </dgm:t>
    </dgm:pt>
    <dgm:pt modelId="{055B1EFB-87E5-4B33-962C-E24D48C97BEE}" type="parTrans" cxnId="{9C4BAB63-C9EA-4F82-A1ED-2DF0316D071E}">
      <dgm:prSet/>
      <dgm:spPr/>
      <dgm:t>
        <a:bodyPr/>
        <a:lstStyle/>
        <a:p>
          <a:endParaRPr lang="en-US"/>
        </a:p>
      </dgm:t>
    </dgm:pt>
    <dgm:pt modelId="{C67E075E-C1E5-4361-BC77-39B5DA35FD07}" type="sibTrans" cxnId="{9C4BAB63-C9EA-4F82-A1ED-2DF0316D071E}">
      <dgm:prSet/>
      <dgm:spPr/>
      <dgm:t>
        <a:bodyPr/>
        <a:lstStyle/>
        <a:p>
          <a:endParaRPr lang="en-US"/>
        </a:p>
      </dgm:t>
    </dgm:pt>
    <dgm:pt modelId="{70F166ED-ED62-4AED-AA26-2DC2F582BB28}">
      <dgm:prSet custT="1"/>
      <dgm:spPr/>
      <dgm:t>
        <a:bodyPr/>
        <a:lstStyle/>
        <a:p>
          <a:r>
            <a:rPr lang="vi-VN" sz="2000"/>
            <a:t>Bản thân có trình độ chuyên môn trên chuẩn, nhiệt tình, yêu nghề, mến trẻ, có tinh thần trách nhiệm trong công việc. </a:t>
          </a:r>
          <a:endParaRPr lang="en-US" sz="2000" dirty="0">
            <a:solidFill>
              <a:schemeClr val="bg1"/>
            </a:solidFill>
            <a:latin typeface="Times New Roman" panose="02020603050405020304" pitchFamily="18" charset="0"/>
            <a:cs typeface="Times New Roman" panose="02020603050405020304" pitchFamily="18" charset="0"/>
          </a:endParaRPr>
        </a:p>
      </dgm:t>
    </dgm:pt>
    <dgm:pt modelId="{82F53096-0AD5-4BA7-AE9C-23D535DD4B08}" type="parTrans" cxnId="{1F28CC90-9AB1-4F84-A009-3BC8C6911BB1}">
      <dgm:prSet/>
      <dgm:spPr/>
      <dgm:t>
        <a:bodyPr/>
        <a:lstStyle/>
        <a:p>
          <a:endParaRPr lang="en-US"/>
        </a:p>
      </dgm:t>
    </dgm:pt>
    <dgm:pt modelId="{43493632-0BC6-4D9D-9C3B-D8C09A760A8E}" type="sibTrans" cxnId="{1F28CC90-9AB1-4F84-A009-3BC8C6911BB1}">
      <dgm:prSet/>
      <dgm:spPr/>
      <dgm:t>
        <a:bodyPr/>
        <a:lstStyle/>
        <a:p>
          <a:endParaRPr lang="en-US"/>
        </a:p>
      </dgm:t>
    </dgm:pt>
    <dgm:pt modelId="{4163381F-42EC-4684-94BA-C4A849B8CDAD}">
      <dgm:prSet/>
      <dgm:spPr/>
      <dgm:t>
        <a:bodyPr/>
        <a:lstStyle/>
        <a:p>
          <a:endParaRPr lang="en-US"/>
        </a:p>
      </dgm:t>
    </dgm:pt>
    <dgm:pt modelId="{1F09DEB8-36C4-4F6C-BEB6-D3CC2A465753}" type="parTrans" cxnId="{59560B3D-84B9-49FE-892E-A9D9832915BA}">
      <dgm:prSet/>
      <dgm:spPr/>
      <dgm:t>
        <a:bodyPr/>
        <a:lstStyle/>
        <a:p>
          <a:endParaRPr lang="en-US"/>
        </a:p>
      </dgm:t>
    </dgm:pt>
    <dgm:pt modelId="{E3515EE1-73DE-4BD6-9865-8301626D165A}" type="sibTrans" cxnId="{59560B3D-84B9-49FE-892E-A9D9832915BA}">
      <dgm:prSet/>
      <dgm:spPr/>
      <dgm:t>
        <a:bodyPr/>
        <a:lstStyle/>
        <a:p>
          <a:endParaRPr lang="en-US"/>
        </a:p>
      </dgm:t>
    </dgm:pt>
    <dgm:pt modelId="{22C116A3-A5EA-4C4A-B2CD-58D41980E774}">
      <dgm:prSet/>
      <dgm:spPr/>
      <dgm:t>
        <a:bodyPr/>
        <a:lstStyle/>
        <a:p>
          <a:endParaRPr lang="en-US"/>
        </a:p>
      </dgm:t>
    </dgm:pt>
    <dgm:pt modelId="{30A44DB6-564F-4007-90B7-04A37471F7EB}" type="parTrans" cxnId="{2BCDD308-7E0D-4431-AC24-88831CC6BFF5}">
      <dgm:prSet/>
      <dgm:spPr/>
      <dgm:t>
        <a:bodyPr/>
        <a:lstStyle/>
        <a:p>
          <a:endParaRPr lang="en-US"/>
        </a:p>
      </dgm:t>
    </dgm:pt>
    <dgm:pt modelId="{C7FDDAC2-B70D-4120-9E2B-4659DF3C1987}" type="sibTrans" cxnId="{2BCDD308-7E0D-4431-AC24-88831CC6BFF5}">
      <dgm:prSet/>
      <dgm:spPr/>
      <dgm:t>
        <a:bodyPr/>
        <a:lstStyle/>
        <a:p>
          <a:endParaRPr lang="en-US"/>
        </a:p>
      </dgm:t>
    </dgm:pt>
    <dgm:pt modelId="{48105B93-6AC3-4A9D-9868-CC0486069EE4}">
      <dgm:prSet/>
      <dgm:spPr/>
      <dgm:t>
        <a:bodyPr/>
        <a:lstStyle/>
        <a:p>
          <a:endParaRPr lang="en-US"/>
        </a:p>
      </dgm:t>
    </dgm:pt>
    <dgm:pt modelId="{5195DCDD-A3F2-410B-BA7C-CF0D6AB827E5}" type="parTrans" cxnId="{79F17B38-A9F3-430E-ADF9-95BA537DA494}">
      <dgm:prSet/>
      <dgm:spPr/>
      <dgm:t>
        <a:bodyPr/>
        <a:lstStyle/>
        <a:p>
          <a:endParaRPr lang="en-US"/>
        </a:p>
      </dgm:t>
    </dgm:pt>
    <dgm:pt modelId="{053BF2A5-A10F-4631-9AC9-8F028FBCB206}" type="sibTrans" cxnId="{79F17B38-A9F3-430E-ADF9-95BA537DA494}">
      <dgm:prSet/>
      <dgm:spPr/>
      <dgm:t>
        <a:bodyPr/>
        <a:lstStyle/>
        <a:p>
          <a:endParaRPr lang="en-US"/>
        </a:p>
      </dgm:t>
    </dgm:pt>
    <dgm:pt modelId="{A361CAE1-0FA0-4968-9E5B-84B9324E20F9}">
      <dgm:prSet/>
      <dgm:spPr/>
      <dgm:t>
        <a:bodyPr/>
        <a:lstStyle/>
        <a:p>
          <a:endParaRPr lang="en-US"/>
        </a:p>
      </dgm:t>
    </dgm:pt>
    <dgm:pt modelId="{CC028F77-B21A-47D9-8861-18AFFB7E52EA}" type="parTrans" cxnId="{723A4B38-F8C4-4699-88BF-0FEC9AC10200}">
      <dgm:prSet/>
      <dgm:spPr/>
      <dgm:t>
        <a:bodyPr/>
        <a:lstStyle/>
        <a:p>
          <a:endParaRPr lang="en-US"/>
        </a:p>
      </dgm:t>
    </dgm:pt>
    <dgm:pt modelId="{71013466-FCF3-4C18-9339-61469AD39D8C}" type="sibTrans" cxnId="{723A4B38-F8C4-4699-88BF-0FEC9AC10200}">
      <dgm:prSet/>
      <dgm:spPr/>
      <dgm:t>
        <a:bodyPr/>
        <a:lstStyle/>
        <a:p>
          <a:endParaRPr lang="en-US"/>
        </a:p>
      </dgm:t>
    </dgm:pt>
    <dgm:pt modelId="{A7C61154-3B5E-4B1E-A7F0-D840456F32A8}">
      <dgm:prSet/>
      <dgm:spPr/>
      <dgm:t>
        <a:bodyPr/>
        <a:lstStyle/>
        <a:p>
          <a:endParaRPr lang="en-US"/>
        </a:p>
      </dgm:t>
    </dgm:pt>
    <dgm:pt modelId="{49DEC738-4BC4-4383-833A-77A3FC09CD98}" type="parTrans" cxnId="{D9AAF380-6B40-40DF-AA17-BB77DB8C4AC7}">
      <dgm:prSet/>
      <dgm:spPr/>
      <dgm:t>
        <a:bodyPr/>
        <a:lstStyle/>
        <a:p>
          <a:endParaRPr lang="en-US"/>
        </a:p>
      </dgm:t>
    </dgm:pt>
    <dgm:pt modelId="{8C712571-D491-4950-91DD-3898692E97D9}" type="sibTrans" cxnId="{D9AAF380-6B40-40DF-AA17-BB77DB8C4AC7}">
      <dgm:prSet/>
      <dgm:spPr/>
      <dgm:t>
        <a:bodyPr/>
        <a:lstStyle/>
        <a:p>
          <a:endParaRPr lang="en-US"/>
        </a:p>
      </dgm:t>
    </dgm:pt>
    <dgm:pt modelId="{8ADA45F7-1FB3-4077-AE80-2F171FF80589}">
      <dgm:prSet/>
      <dgm:spPr/>
      <dgm:t>
        <a:bodyPr/>
        <a:lstStyle/>
        <a:p>
          <a:endParaRPr lang="en-US"/>
        </a:p>
      </dgm:t>
    </dgm:pt>
    <dgm:pt modelId="{03532E20-3E90-49FE-8700-166C07FB7A0F}" type="parTrans" cxnId="{1C5534F6-17E1-4089-9625-2FC405A7503E}">
      <dgm:prSet/>
      <dgm:spPr/>
      <dgm:t>
        <a:bodyPr/>
        <a:lstStyle/>
        <a:p>
          <a:endParaRPr lang="en-US"/>
        </a:p>
      </dgm:t>
    </dgm:pt>
    <dgm:pt modelId="{5FE40616-0D68-48DB-90F9-811E73E31302}" type="sibTrans" cxnId="{1C5534F6-17E1-4089-9625-2FC405A7503E}">
      <dgm:prSet/>
      <dgm:spPr/>
      <dgm:t>
        <a:bodyPr/>
        <a:lstStyle/>
        <a:p>
          <a:endParaRPr lang="en-US"/>
        </a:p>
      </dgm:t>
    </dgm:pt>
    <dgm:pt modelId="{32621145-D657-48C6-8D33-0E70C5F1935F}">
      <dgm:prSet/>
      <dgm:spPr/>
      <dgm:t>
        <a:bodyPr/>
        <a:lstStyle/>
        <a:p>
          <a:endParaRPr lang="en-US"/>
        </a:p>
      </dgm:t>
    </dgm:pt>
    <dgm:pt modelId="{EB112A9E-EDF2-4571-ABBA-4D1A27B9B8E7}" type="parTrans" cxnId="{13FE125E-11D3-4945-A8B6-73D1718051D7}">
      <dgm:prSet/>
      <dgm:spPr/>
      <dgm:t>
        <a:bodyPr/>
        <a:lstStyle/>
        <a:p>
          <a:endParaRPr lang="en-US"/>
        </a:p>
      </dgm:t>
    </dgm:pt>
    <dgm:pt modelId="{58046063-A088-4EDD-9E6D-E24DDC3B2AAE}" type="sibTrans" cxnId="{13FE125E-11D3-4945-A8B6-73D1718051D7}">
      <dgm:prSet/>
      <dgm:spPr/>
      <dgm:t>
        <a:bodyPr/>
        <a:lstStyle/>
        <a:p>
          <a:endParaRPr lang="en-US"/>
        </a:p>
      </dgm:t>
    </dgm:pt>
    <dgm:pt modelId="{EB3B2595-3268-4667-9CD4-B314F9333975}">
      <dgm:prSet/>
      <dgm:spPr/>
      <dgm:t>
        <a:bodyPr/>
        <a:lstStyle/>
        <a:p>
          <a:endParaRPr lang="en-US"/>
        </a:p>
      </dgm:t>
    </dgm:pt>
    <dgm:pt modelId="{E262F4C5-3AF6-4C3E-80CF-FAC3ED3A9348}" type="parTrans" cxnId="{4371D06F-BFD8-4CEC-A713-66774A100404}">
      <dgm:prSet/>
      <dgm:spPr/>
      <dgm:t>
        <a:bodyPr/>
        <a:lstStyle/>
        <a:p>
          <a:endParaRPr lang="en-US"/>
        </a:p>
      </dgm:t>
    </dgm:pt>
    <dgm:pt modelId="{3082F326-E73A-4D9C-A11A-694BEBD07BEE}" type="sibTrans" cxnId="{4371D06F-BFD8-4CEC-A713-66774A100404}">
      <dgm:prSet/>
      <dgm:spPr/>
      <dgm:t>
        <a:bodyPr/>
        <a:lstStyle/>
        <a:p>
          <a:endParaRPr lang="en-US"/>
        </a:p>
      </dgm:t>
    </dgm:pt>
    <dgm:pt modelId="{670A5533-5DCF-455B-BF67-A2DDCD115989}" type="pres">
      <dgm:prSet presAssocID="{89FB559F-B081-4B47-B923-266163B15150}" presName="diagram" presStyleCnt="0">
        <dgm:presLayoutVars>
          <dgm:chMax val="1"/>
          <dgm:dir/>
          <dgm:animLvl val="ctr"/>
          <dgm:resizeHandles val="exact"/>
        </dgm:presLayoutVars>
      </dgm:prSet>
      <dgm:spPr/>
      <dgm:t>
        <a:bodyPr/>
        <a:lstStyle/>
        <a:p>
          <a:endParaRPr lang="en-US"/>
        </a:p>
      </dgm:t>
    </dgm:pt>
    <dgm:pt modelId="{92D795E9-B2E2-4C12-A6D2-F5F414DB8FC2}" type="pres">
      <dgm:prSet presAssocID="{89FB559F-B081-4B47-B923-266163B15150}" presName="matrix" presStyleCnt="0"/>
      <dgm:spPr/>
    </dgm:pt>
    <dgm:pt modelId="{1606C9F9-CAF0-48F4-AC45-85F287D8D569}" type="pres">
      <dgm:prSet presAssocID="{89FB559F-B081-4B47-B923-266163B15150}" presName="tile1" presStyleLbl="node1" presStyleIdx="0" presStyleCnt="4"/>
      <dgm:spPr/>
      <dgm:t>
        <a:bodyPr/>
        <a:lstStyle/>
        <a:p>
          <a:endParaRPr lang="en-US"/>
        </a:p>
      </dgm:t>
    </dgm:pt>
    <dgm:pt modelId="{6F82DE4D-7BF6-49AF-84AC-0F7D63511DB4}" type="pres">
      <dgm:prSet presAssocID="{89FB559F-B081-4B47-B923-266163B15150}" presName="tile1text" presStyleLbl="node1" presStyleIdx="0" presStyleCnt="4">
        <dgm:presLayoutVars>
          <dgm:chMax val="0"/>
          <dgm:chPref val="0"/>
          <dgm:bulletEnabled val="1"/>
        </dgm:presLayoutVars>
      </dgm:prSet>
      <dgm:spPr/>
      <dgm:t>
        <a:bodyPr/>
        <a:lstStyle/>
        <a:p>
          <a:endParaRPr lang="en-US"/>
        </a:p>
      </dgm:t>
    </dgm:pt>
    <dgm:pt modelId="{8B2532DB-1E23-492B-ACF9-D9140CCD8AF3}" type="pres">
      <dgm:prSet presAssocID="{89FB559F-B081-4B47-B923-266163B15150}" presName="tile2" presStyleLbl="node1" presStyleIdx="1" presStyleCnt="4"/>
      <dgm:spPr/>
      <dgm:t>
        <a:bodyPr/>
        <a:lstStyle/>
        <a:p>
          <a:endParaRPr lang="en-US"/>
        </a:p>
      </dgm:t>
    </dgm:pt>
    <dgm:pt modelId="{DB2B271B-8D32-4CD5-AA68-E89E6E0E5A6A}" type="pres">
      <dgm:prSet presAssocID="{89FB559F-B081-4B47-B923-266163B15150}" presName="tile2text" presStyleLbl="node1" presStyleIdx="1" presStyleCnt="4">
        <dgm:presLayoutVars>
          <dgm:chMax val="0"/>
          <dgm:chPref val="0"/>
          <dgm:bulletEnabled val="1"/>
        </dgm:presLayoutVars>
      </dgm:prSet>
      <dgm:spPr/>
      <dgm:t>
        <a:bodyPr/>
        <a:lstStyle/>
        <a:p>
          <a:endParaRPr lang="en-US"/>
        </a:p>
      </dgm:t>
    </dgm:pt>
    <dgm:pt modelId="{7F880CDC-9ACC-4C42-A99E-CE9211863733}" type="pres">
      <dgm:prSet presAssocID="{89FB559F-B081-4B47-B923-266163B15150}" presName="tile3" presStyleLbl="node1" presStyleIdx="2" presStyleCnt="4"/>
      <dgm:spPr/>
      <dgm:t>
        <a:bodyPr/>
        <a:lstStyle/>
        <a:p>
          <a:endParaRPr lang="en-US"/>
        </a:p>
      </dgm:t>
    </dgm:pt>
    <dgm:pt modelId="{B4AD6557-0DCD-4C02-B33F-881492814785}" type="pres">
      <dgm:prSet presAssocID="{89FB559F-B081-4B47-B923-266163B15150}" presName="tile3text" presStyleLbl="node1" presStyleIdx="2" presStyleCnt="4">
        <dgm:presLayoutVars>
          <dgm:chMax val="0"/>
          <dgm:chPref val="0"/>
          <dgm:bulletEnabled val="1"/>
        </dgm:presLayoutVars>
      </dgm:prSet>
      <dgm:spPr/>
      <dgm:t>
        <a:bodyPr/>
        <a:lstStyle/>
        <a:p>
          <a:endParaRPr lang="en-US"/>
        </a:p>
      </dgm:t>
    </dgm:pt>
    <dgm:pt modelId="{57017B92-422D-4E72-89FC-D9342AC2109A}" type="pres">
      <dgm:prSet presAssocID="{89FB559F-B081-4B47-B923-266163B15150}" presName="tile4" presStyleLbl="node1" presStyleIdx="3" presStyleCnt="4"/>
      <dgm:spPr/>
      <dgm:t>
        <a:bodyPr/>
        <a:lstStyle/>
        <a:p>
          <a:endParaRPr lang="en-US"/>
        </a:p>
      </dgm:t>
    </dgm:pt>
    <dgm:pt modelId="{2CEBB8C0-6E9E-4AE2-9AFF-BC470F3B8A1C}" type="pres">
      <dgm:prSet presAssocID="{89FB559F-B081-4B47-B923-266163B15150}" presName="tile4text" presStyleLbl="node1" presStyleIdx="3" presStyleCnt="4">
        <dgm:presLayoutVars>
          <dgm:chMax val="0"/>
          <dgm:chPref val="0"/>
          <dgm:bulletEnabled val="1"/>
        </dgm:presLayoutVars>
      </dgm:prSet>
      <dgm:spPr/>
      <dgm:t>
        <a:bodyPr/>
        <a:lstStyle/>
        <a:p>
          <a:endParaRPr lang="en-US"/>
        </a:p>
      </dgm:t>
    </dgm:pt>
    <dgm:pt modelId="{6B339AB9-42D0-4739-9A43-01D93AB40E5D}" type="pres">
      <dgm:prSet presAssocID="{89FB559F-B081-4B47-B923-266163B15150}" presName="centerTile" presStyleLbl="fgShp" presStyleIdx="0" presStyleCnt="1">
        <dgm:presLayoutVars>
          <dgm:chMax val="0"/>
          <dgm:chPref val="0"/>
        </dgm:presLayoutVars>
      </dgm:prSet>
      <dgm:spPr/>
      <dgm:t>
        <a:bodyPr/>
        <a:lstStyle/>
        <a:p>
          <a:endParaRPr lang="en-US"/>
        </a:p>
      </dgm:t>
    </dgm:pt>
  </dgm:ptLst>
  <dgm:cxnLst>
    <dgm:cxn modelId="{723A4B38-F8C4-4699-88BF-0FEC9AC10200}" srcId="{0D5850DB-152D-4263-97CF-2D046BEAE3E2}" destId="{A361CAE1-0FA0-4968-9E5B-84B9324E20F9}" srcOrd="9" destOrd="0" parTransId="{CC028F77-B21A-47D9-8861-18AFFB7E52EA}" sibTransId="{71013466-FCF3-4C18-9339-61469AD39D8C}"/>
    <dgm:cxn modelId="{1C5534F6-17E1-4089-9625-2FC405A7503E}" srcId="{0D5850DB-152D-4263-97CF-2D046BEAE3E2}" destId="{8ADA45F7-1FB3-4077-AE80-2F171FF80589}" srcOrd="7" destOrd="0" parTransId="{03532E20-3E90-49FE-8700-166C07FB7A0F}" sibTransId="{5FE40616-0D68-48DB-90F9-811E73E31302}"/>
    <dgm:cxn modelId="{8B3CD055-AF80-4F46-B743-C9A36502B363}" srcId="{0D5850DB-152D-4263-97CF-2D046BEAE3E2}" destId="{508A155D-506F-4825-B825-DBF6E2494C9A}" srcOrd="0" destOrd="0" parTransId="{F368874B-ABD0-4EBC-A15B-85F65A3AD43A}" sibTransId="{5EC4EB82-83F5-43E0-8855-F65C7D9C94D8}"/>
    <dgm:cxn modelId="{86F254BB-8BAE-4ED5-BFCA-E42375D8DF4A}" srcId="{0D5850DB-152D-4263-97CF-2D046BEAE3E2}" destId="{82D2E9DB-CB01-4FE7-B9E9-C6EF740CD892}" srcOrd="13" destOrd="0" parTransId="{8F2798B4-A7B0-4692-B938-43320A2E721F}" sibTransId="{4482279D-0E36-4D5A-8520-1234882935F5}"/>
    <dgm:cxn modelId="{7B250372-EC00-4379-BFD5-161E1599B247}" type="presOf" srcId="{EA898A46-37FB-49DB-9DC6-49955C8F34D9}" destId="{57017B92-422D-4E72-89FC-D9342AC2109A}" srcOrd="0" destOrd="0" presId="urn:microsoft.com/office/officeart/2005/8/layout/matrix1"/>
    <dgm:cxn modelId="{D9AAF380-6B40-40DF-AA17-BB77DB8C4AC7}" srcId="{0D5850DB-152D-4263-97CF-2D046BEAE3E2}" destId="{A7C61154-3B5E-4B1E-A7F0-D840456F32A8}" srcOrd="6" destOrd="0" parTransId="{49DEC738-4BC4-4383-833A-77A3FC09CD98}" sibTransId="{8C712571-D491-4950-91DD-3898692E97D9}"/>
    <dgm:cxn modelId="{F6445ACC-772F-405D-9F0C-30222AC28691}" type="presOf" srcId="{E5803483-4194-43D0-95AD-E3F2AD5A20B6}" destId="{7F880CDC-9ACC-4C42-A99E-CE9211863733}" srcOrd="0" destOrd="0" presId="urn:microsoft.com/office/officeart/2005/8/layout/matrix1"/>
    <dgm:cxn modelId="{386DC16D-9862-4229-B5A8-C42024D1F71E}" type="presOf" srcId="{E5803483-4194-43D0-95AD-E3F2AD5A20B6}" destId="{B4AD6557-0DCD-4C02-B33F-881492814785}" srcOrd="1" destOrd="0" presId="urn:microsoft.com/office/officeart/2005/8/layout/matrix1"/>
    <dgm:cxn modelId="{D2CEA046-0A6B-4A8B-BB6B-8827696B469D}" type="presOf" srcId="{508A155D-506F-4825-B825-DBF6E2494C9A}" destId="{1606C9F9-CAF0-48F4-AC45-85F287D8D569}" srcOrd="0" destOrd="0" presId="urn:microsoft.com/office/officeart/2005/8/layout/matrix1"/>
    <dgm:cxn modelId="{9C4BAB63-C9EA-4F82-A1ED-2DF0316D071E}" srcId="{0D5850DB-152D-4263-97CF-2D046BEAE3E2}" destId="{E5803483-4194-43D0-95AD-E3F2AD5A20B6}" srcOrd="2" destOrd="0" parTransId="{055B1EFB-87E5-4B33-962C-E24D48C97BEE}" sibTransId="{C67E075E-C1E5-4361-BC77-39B5DA35FD07}"/>
    <dgm:cxn modelId="{A0BB2CA1-1C2C-4F09-A882-A3FD288F4447}" type="presOf" srcId="{EA898A46-37FB-49DB-9DC6-49955C8F34D9}" destId="{2CEBB8C0-6E9E-4AE2-9AFF-BC470F3B8A1C}" srcOrd="1" destOrd="0" presId="urn:microsoft.com/office/officeart/2005/8/layout/matrix1"/>
    <dgm:cxn modelId="{59560B3D-84B9-49FE-892E-A9D9832915BA}" srcId="{0D5850DB-152D-4263-97CF-2D046BEAE3E2}" destId="{4163381F-42EC-4684-94BA-C4A849B8CDAD}" srcOrd="10" destOrd="0" parTransId="{1F09DEB8-36C4-4F6C-BEB6-D3CC2A465753}" sibTransId="{E3515EE1-73DE-4BD6-9865-8301626D165A}"/>
    <dgm:cxn modelId="{6275F910-8AF7-4689-A4F5-7A018EBFC7C3}" srcId="{89FB559F-B081-4B47-B923-266163B15150}" destId="{0D5850DB-152D-4263-97CF-2D046BEAE3E2}" srcOrd="0" destOrd="0" parTransId="{6BDC8B15-6F18-4319-B523-F84EDEC8A849}" sibTransId="{D3031A5A-439A-41C6-B2D9-733651079721}"/>
    <dgm:cxn modelId="{B14C6785-5571-46CF-BDC9-3CE02272A3BD}" type="presOf" srcId="{508A155D-506F-4825-B825-DBF6E2494C9A}" destId="{6F82DE4D-7BF6-49AF-84AC-0F7D63511DB4}" srcOrd="1" destOrd="0" presId="urn:microsoft.com/office/officeart/2005/8/layout/matrix1"/>
    <dgm:cxn modelId="{2BCDD308-7E0D-4431-AC24-88831CC6BFF5}" srcId="{0D5850DB-152D-4263-97CF-2D046BEAE3E2}" destId="{22C116A3-A5EA-4C4A-B2CD-58D41980E774}" srcOrd="11" destOrd="0" parTransId="{30A44DB6-564F-4007-90B7-04A37471F7EB}" sibTransId="{C7FDDAC2-B70D-4120-9E2B-4659DF3C1987}"/>
    <dgm:cxn modelId="{13FE125E-11D3-4945-A8B6-73D1718051D7}" srcId="{0D5850DB-152D-4263-97CF-2D046BEAE3E2}" destId="{32621145-D657-48C6-8D33-0E70C5F1935F}" srcOrd="4" destOrd="0" parTransId="{EB112A9E-EDF2-4571-ABBA-4D1A27B9B8E7}" sibTransId="{58046063-A088-4EDD-9E6D-E24DDC3B2AAE}"/>
    <dgm:cxn modelId="{79F17B38-A9F3-430E-ADF9-95BA537DA494}" srcId="{0D5850DB-152D-4263-97CF-2D046BEAE3E2}" destId="{48105B93-6AC3-4A9D-9868-CC0486069EE4}" srcOrd="8" destOrd="0" parTransId="{5195DCDD-A3F2-410B-BA7C-CF0D6AB827E5}" sibTransId="{053BF2A5-A10F-4631-9AC9-8F028FBCB206}"/>
    <dgm:cxn modelId="{DE4639D5-D414-4B17-8DC8-7DA9D380A397}" type="presOf" srcId="{70F166ED-ED62-4AED-AA26-2DC2F582BB28}" destId="{8B2532DB-1E23-492B-ACF9-D9140CCD8AF3}" srcOrd="0" destOrd="0" presId="urn:microsoft.com/office/officeart/2005/8/layout/matrix1"/>
    <dgm:cxn modelId="{390B4D4A-FAE9-4180-9112-154693B44BF6}" srcId="{0D5850DB-152D-4263-97CF-2D046BEAE3E2}" destId="{11902B3D-11B2-4560-8BF6-48EF30558058}" srcOrd="12" destOrd="0" parTransId="{69F7BA9B-5D2A-4995-AA4C-C36D53ED9100}" sibTransId="{66825F05-9F41-40B9-9A55-E6CE9B053A2D}"/>
    <dgm:cxn modelId="{03D3C6CA-150C-4E26-ADEC-DE6182FA9F28}" srcId="{0D5850DB-152D-4263-97CF-2D046BEAE3E2}" destId="{1B2E2346-42B1-44D0-9A90-A1F97B371E39}" srcOrd="14" destOrd="0" parTransId="{CDEE00E8-4881-4E02-9D42-18A294CD99CE}" sibTransId="{68078643-C9C2-4F4D-B243-A8931ABDCF89}"/>
    <dgm:cxn modelId="{62E5C69F-08E1-403F-B8EF-E8550E598DA5}" type="presOf" srcId="{89FB559F-B081-4B47-B923-266163B15150}" destId="{670A5533-5DCF-455B-BF67-A2DDCD115989}" srcOrd="0" destOrd="0" presId="urn:microsoft.com/office/officeart/2005/8/layout/matrix1"/>
    <dgm:cxn modelId="{B5CB71F4-58F9-4201-894A-CA22CC21C919}" type="presOf" srcId="{0D5850DB-152D-4263-97CF-2D046BEAE3E2}" destId="{6B339AB9-42D0-4739-9A43-01D93AB40E5D}" srcOrd="0" destOrd="0" presId="urn:microsoft.com/office/officeart/2005/8/layout/matrix1"/>
    <dgm:cxn modelId="{CBCA5FB4-1DCC-4995-BAB1-9B57AADE60AC}" srcId="{0D5850DB-152D-4263-97CF-2D046BEAE3E2}" destId="{EA898A46-37FB-49DB-9DC6-49955C8F34D9}" srcOrd="3" destOrd="0" parTransId="{0DE590C4-CB11-4CAB-A1CD-0F2CDA18A8E4}" sibTransId="{B0EC5052-ABD7-4F7B-9EBA-D6D27B018DC5}"/>
    <dgm:cxn modelId="{1F28CC90-9AB1-4F84-A009-3BC8C6911BB1}" srcId="{0D5850DB-152D-4263-97CF-2D046BEAE3E2}" destId="{70F166ED-ED62-4AED-AA26-2DC2F582BB28}" srcOrd="1" destOrd="0" parTransId="{82F53096-0AD5-4BA7-AE9C-23D535DD4B08}" sibTransId="{43493632-0BC6-4D9D-9C3B-D8C09A760A8E}"/>
    <dgm:cxn modelId="{2DD6A909-3321-4E67-91CD-B1E08847C672}" type="presOf" srcId="{70F166ED-ED62-4AED-AA26-2DC2F582BB28}" destId="{DB2B271B-8D32-4CD5-AA68-E89E6E0E5A6A}" srcOrd="1" destOrd="0" presId="urn:microsoft.com/office/officeart/2005/8/layout/matrix1"/>
    <dgm:cxn modelId="{4371D06F-BFD8-4CEC-A713-66774A100404}" srcId="{0D5850DB-152D-4263-97CF-2D046BEAE3E2}" destId="{EB3B2595-3268-4667-9CD4-B314F9333975}" srcOrd="5" destOrd="0" parTransId="{E262F4C5-3AF6-4C3E-80CF-FAC3ED3A9348}" sibTransId="{3082F326-E73A-4D9C-A11A-694BEBD07BEE}"/>
    <dgm:cxn modelId="{084023CE-BB7B-455F-AB4A-13090160B60E}" type="presParOf" srcId="{670A5533-5DCF-455B-BF67-A2DDCD115989}" destId="{92D795E9-B2E2-4C12-A6D2-F5F414DB8FC2}" srcOrd="0" destOrd="0" presId="urn:microsoft.com/office/officeart/2005/8/layout/matrix1"/>
    <dgm:cxn modelId="{593F9384-C30B-41AC-9F10-79812E352D83}" type="presParOf" srcId="{92D795E9-B2E2-4C12-A6D2-F5F414DB8FC2}" destId="{1606C9F9-CAF0-48F4-AC45-85F287D8D569}" srcOrd="0" destOrd="0" presId="urn:microsoft.com/office/officeart/2005/8/layout/matrix1"/>
    <dgm:cxn modelId="{1ECB924A-8C80-4972-9D08-40A0534C4606}" type="presParOf" srcId="{92D795E9-B2E2-4C12-A6D2-F5F414DB8FC2}" destId="{6F82DE4D-7BF6-49AF-84AC-0F7D63511DB4}" srcOrd="1" destOrd="0" presId="urn:microsoft.com/office/officeart/2005/8/layout/matrix1"/>
    <dgm:cxn modelId="{A289DE85-BF5E-4381-9161-C5566A5D97DA}" type="presParOf" srcId="{92D795E9-B2E2-4C12-A6D2-F5F414DB8FC2}" destId="{8B2532DB-1E23-492B-ACF9-D9140CCD8AF3}" srcOrd="2" destOrd="0" presId="urn:microsoft.com/office/officeart/2005/8/layout/matrix1"/>
    <dgm:cxn modelId="{A78081F9-48E5-4920-AF8C-C32F8337CDE7}" type="presParOf" srcId="{92D795E9-B2E2-4C12-A6D2-F5F414DB8FC2}" destId="{DB2B271B-8D32-4CD5-AA68-E89E6E0E5A6A}" srcOrd="3" destOrd="0" presId="urn:microsoft.com/office/officeart/2005/8/layout/matrix1"/>
    <dgm:cxn modelId="{4905B9CB-DA8D-4900-85FD-6FB4B9867829}" type="presParOf" srcId="{92D795E9-B2E2-4C12-A6D2-F5F414DB8FC2}" destId="{7F880CDC-9ACC-4C42-A99E-CE9211863733}" srcOrd="4" destOrd="0" presId="urn:microsoft.com/office/officeart/2005/8/layout/matrix1"/>
    <dgm:cxn modelId="{B48F3567-9FA8-4F30-828F-11EF1CC7260E}" type="presParOf" srcId="{92D795E9-B2E2-4C12-A6D2-F5F414DB8FC2}" destId="{B4AD6557-0DCD-4C02-B33F-881492814785}" srcOrd="5" destOrd="0" presId="urn:microsoft.com/office/officeart/2005/8/layout/matrix1"/>
    <dgm:cxn modelId="{932EF4E1-6A3E-4EA4-B767-05C81902666F}" type="presParOf" srcId="{92D795E9-B2E2-4C12-A6D2-F5F414DB8FC2}" destId="{57017B92-422D-4E72-89FC-D9342AC2109A}" srcOrd="6" destOrd="0" presId="urn:microsoft.com/office/officeart/2005/8/layout/matrix1"/>
    <dgm:cxn modelId="{4B7BC4FE-6C81-42DE-8210-F168829714C9}" type="presParOf" srcId="{92D795E9-B2E2-4C12-A6D2-F5F414DB8FC2}" destId="{2CEBB8C0-6E9E-4AE2-9AFF-BC470F3B8A1C}" srcOrd="7" destOrd="0" presId="urn:microsoft.com/office/officeart/2005/8/layout/matrix1"/>
    <dgm:cxn modelId="{5F3B8148-D9F7-4C67-9402-48ABFA8B26D2}" type="presParOf" srcId="{670A5533-5DCF-455B-BF67-A2DDCD115989}" destId="{6B339AB9-42D0-4739-9A43-01D93AB40E5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6C9F9-CAF0-48F4-AC45-85F287D8D569}">
      <dsp:nvSpPr>
        <dsp:cNvPr id="0" name=""/>
        <dsp:cNvSpPr/>
      </dsp:nvSpPr>
      <dsp:spPr>
        <a:xfrm rot="16200000">
          <a:off x="992023" y="-992023"/>
          <a:ext cx="2809981" cy="4794028"/>
        </a:xfrm>
        <a:prstGeom prst="round1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vi-VN" sz="2000" kern="1200"/>
            <a:t>Được sự quan tâm của BGH nhà trường đầu tư cơ sở vật chất, tạo mọi điều kiện thuận lợi cho việc dạy và học như đầu tư máy tính kết nối mạng Wifi, màn hình tivi kết nối trực tiếp với máy tính, máy chiếu, máy đa vật thể,…</a:t>
          </a:r>
          <a:endParaRPr lang="en-US" sz="2000" kern="1200" dirty="0">
            <a:solidFill>
              <a:srgbClr val="002060"/>
            </a:solidFill>
            <a:latin typeface="Times New Roman" panose="02020603050405020304" pitchFamily="18" charset="0"/>
            <a:cs typeface="Times New Roman" panose="02020603050405020304" pitchFamily="18" charset="0"/>
          </a:endParaRPr>
        </a:p>
      </dsp:txBody>
      <dsp:txXfrm rot="5400000">
        <a:off x="0" y="0"/>
        <a:ext cx="4794028" cy="2107485"/>
      </dsp:txXfrm>
    </dsp:sp>
    <dsp:sp modelId="{8B2532DB-1E23-492B-ACF9-D9140CCD8AF3}">
      <dsp:nvSpPr>
        <dsp:cNvPr id="0" name=""/>
        <dsp:cNvSpPr/>
      </dsp:nvSpPr>
      <dsp:spPr>
        <a:xfrm>
          <a:off x="4794028" y="0"/>
          <a:ext cx="4794028" cy="2809981"/>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vi-VN" sz="2000" kern="1200"/>
            <a:t>Bản thân có trình độ chuyên môn trên chuẩn, nhiệt tình, yêu nghề, mến trẻ, có tinh thần trách nhiệm trong công việc. </a:t>
          </a:r>
          <a:endParaRPr lang="en-US" sz="2000" kern="1200" dirty="0">
            <a:solidFill>
              <a:schemeClr val="bg1"/>
            </a:solidFill>
            <a:latin typeface="Times New Roman" panose="02020603050405020304" pitchFamily="18" charset="0"/>
            <a:cs typeface="Times New Roman" panose="02020603050405020304" pitchFamily="18" charset="0"/>
          </a:endParaRPr>
        </a:p>
      </dsp:txBody>
      <dsp:txXfrm>
        <a:off x="4794028" y="0"/>
        <a:ext cx="4794028" cy="2107485"/>
      </dsp:txXfrm>
    </dsp:sp>
    <dsp:sp modelId="{7F880CDC-9ACC-4C42-A99E-CE9211863733}">
      <dsp:nvSpPr>
        <dsp:cNvPr id="0" name=""/>
        <dsp:cNvSpPr/>
      </dsp:nvSpPr>
      <dsp:spPr>
        <a:xfrm rot="10800000">
          <a:off x="0" y="2809981"/>
          <a:ext cx="4794028" cy="2809981"/>
        </a:xfrm>
        <a:prstGeom prst="round1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vi-VN" sz="2000" kern="1200"/>
            <a:t>Có trình độ tin học cơ bản và được tham gia nhiều lớp tập huấn về công nghệ thông tin do Sở, </a:t>
          </a:r>
          <a:r>
            <a:rPr lang="en-US" sz="2000" kern="1200"/>
            <a:t>PGD </a:t>
          </a:r>
          <a:r>
            <a:rPr lang="vi-VN" sz="2000" kern="1200"/>
            <a:t>và nhà trường tổ chức. </a:t>
          </a:r>
          <a:r>
            <a:rPr lang="en-US" sz="2000" kern="1200"/>
            <a:t>K</a:t>
          </a:r>
          <a:r>
            <a:rPr lang="vi-VN" sz="2000" kern="1200"/>
            <a:t>hông ngừng học hỏi, tìm hiểu thêm về những phần mềm hỗ trợ việc xây dựng bài giảng điện tử. Bài giảng E – learning.</a:t>
          </a:r>
          <a:endParaRPr lang="en-US" sz="2000" kern="1200" dirty="0">
            <a:latin typeface="Times New Roman" panose="02020603050405020304" pitchFamily="18" charset="0"/>
            <a:cs typeface="Times New Roman" panose="02020603050405020304" pitchFamily="18" charset="0"/>
          </a:endParaRPr>
        </a:p>
      </dsp:txBody>
      <dsp:txXfrm rot="10800000">
        <a:off x="0" y="3512476"/>
        <a:ext cx="4794028" cy="2107485"/>
      </dsp:txXfrm>
    </dsp:sp>
    <dsp:sp modelId="{57017B92-422D-4E72-89FC-D9342AC2109A}">
      <dsp:nvSpPr>
        <dsp:cNvPr id="0" name=""/>
        <dsp:cNvSpPr/>
      </dsp:nvSpPr>
      <dsp:spPr>
        <a:xfrm rot="5400000">
          <a:off x="5786052" y="1817957"/>
          <a:ext cx="2809981" cy="4794028"/>
        </a:xfrm>
        <a:prstGeom prst="round1Rect">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vi-VN" sz="2000" kern="1200">
              <a:solidFill>
                <a:srgbClr val="0070C0"/>
              </a:solidFill>
            </a:rPr>
            <a:t>Lớp có 34 học sinh, trẻ trong lớp có cùng độ tuổi</a:t>
          </a:r>
          <a:r>
            <a:rPr lang="en-US" sz="2000" kern="1200">
              <a:solidFill>
                <a:srgbClr val="0070C0"/>
              </a:solidFill>
            </a:rPr>
            <a:t>.</a:t>
          </a:r>
          <a:r>
            <a:rPr lang="vi-VN" sz="2000" kern="1200">
              <a:solidFill>
                <a:srgbClr val="0070C0"/>
              </a:solidFill>
            </a:rPr>
            <a:t> Đa số phụ huynh phối kết hợp tốt với giáo viên trong việc chăm sóc giáo dục trẻ. </a:t>
          </a:r>
          <a:r>
            <a:rPr lang="pl-PL" sz="2000" kern="1200">
              <a:solidFill>
                <a:srgbClr val="002060"/>
              </a:solidFill>
            </a:rPr>
            <a:t>. </a:t>
          </a:r>
          <a:endParaRPr lang="en-US" sz="2000" kern="1200" dirty="0">
            <a:solidFill>
              <a:srgbClr val="002060"/>
            </a:solidFill>
            <a:latin typeface="Times New Roman" panose="02020603050405020304" pitchFamily="18" charset="0"/>
            <a:cs typeface="Times New Roman" panose="02020603050405020304" pitchFamily="18" charset="0"/>
          </a:endParaRPr>
        </a:p>
      </dsp:txBody>
      <dsp:txXfrm rot="-5400000">
        <a:off x="4794028" y="3512475"/>
        <a:ext cx="4794028" cy="2107485"/>
      </dsp:txXfrm>
    </dsp:sp>
    <dsp:sp modelId="{6B339AB9-42D0-4739-9A43-01D93AB40E5D}">
      <dsp:nvSpPr>
        <dsp:cNvPr id="0" name=""/>
        <dsp:cNvSpPr/>
      </dsp:nvSpPr>
      <dsp:spPr>
        <a:xfrm>
          <a:off x="3355819" y="2107485"/>
          <a:ext cx="2876417" cy="1404990"/>
        </a:xfrm>
        <a:prstGeom prst="roundRect">
          <a:avLst/>
        </a:prstGeom>
        <a:solidFill>
          <a:srgbClr val="FF7C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b="1" kern="1200" dirty="0" err="1">
              <a:solidFill>
                <a:srgbClr val="FFFF00"/>
              </a:solidFill>
              <a:latin typeface="Times New Roman" panose="02020603050405020304" pitchFamily="18" charset="0"/>
              <a:cs typeface="Times New Roman" panose="02020603050405020304" pitchFamily="18" charset="0"/>
            </a:rPr>
            <a:t>Thuận</a:t>
          </a:r>
          <a:r>
            <a:rPr lang="en-US" sz="3600" b="1" kern="1200" dirty="0">
              <a:solidFill>
                <a:srgbClr val="FFFF00"/>
              </a:solidFill>
              <a:latin typeface="Times New Roman" panose="02020603050405020304" pitchFamily="18" charset="0"/>
              <a:cs typeface="Times New Roman" panose="02020603050405020304" pitchFamily="18" charset="0"/>
            </a:rPr>
            <a:t> </a:t>
          </a:r>
          <a:r>
            <a:rPr lang="en-US" sz="3600" b="1" kern="1200" dirty="0" err="1">
              <a:solidFill>
                <a:srgbClr val="FFFF00"/>
              </a:solidFill>
              <a:latin typeface="Times New Roman" panose="02020603050405020304" pitchFamily="18" charset="0"/>
              <a:cs typeface="Times New Roman" panose="02020603050405020304" pitchFamily="18" charset="0"/>
            </a:rPr>
            <a:t>lợi</a:t>
          </a:r>
          <a:endParaRPr lang="en-US" sz="3600" b="1" kern="1200" dirty="0">
            <a:solidFill>
              <a:srgbClr val="FFFF00"/>
            </a:solidFill>
            <a:latin typeface="Times New Roman" panose="02020603050405020304" pitchFamily="18" charset="0"/>
            <a:cs typeface="Times New Roman" panose="02020603050405020304" pitchFamily="18" charset="0"/>
          </a:endParaRPr>
        </a:p>
      </dsp:txBody>
      <dsp:txXfrm>
        <a:off x="3424405" y="2176071"/>
        <a:ext cx="2739245" cy="126781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5E6D99-E10C-4FC6-B692-4575E5C8763F}"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87DC7B-0938-49DD-9E37-01ABF6DD5FD0}" type="slidenum">
              <a:rPr lang="en-US" smtClean="0"/>
              <a:t>‹#›</a:t>
            </a:fld>
            <a:endParaRPr lang="en-US"/>
          </a:p>
        </p:txBody>
      </p:sp>
    </p:spTree>
    <p:extLst>
      <p:ext uri="{BB962C8B-B14F-4D97-AF65-F5344CB8AC3E}">
        <p14:creationId xmlns:p14="http://schemas.microsoft.com/office/powerpoint/2010/main" val="2512874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43167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7366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8006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5114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lnSpc>
                <a:spcPct val="120000"/>
              </a:lnSpc>
            </a:pPr>
            <a:r>
              <a:rPr lang="pt-BR" sz="1800" dirty="0">
                <a:solidFill>
                  <a:srgbClr val="000000"/>
                </a:solidFill>
                <a:effectLst/>
                <a:latin typeface="Times New Roman" panose="02020603050405020304" pitchFamily="18" charset="0"/>
                <a:ea typeface="Times New Roman" panose="02020603050405020304" pitchFamily="18" charset="0"/>
              </a:rPr>
              <a:t>Đến nay trẻ có tiến bộ rõ rệt, hứng thú, tích cực, khả năng nhận biết, phân biệt các biểu tượng toán tiến bộ hơn. Bên cạnh đó sự giao lưu  phối hợp giữa trẻ với trẻ khi tham gia các trò chơi tạo nên tình cảm gần gũi, đoàn kết giúp đỡ lẫn nhau, cùng nhau thực hiện nội dung chơi tốt hơn, sáng tạo hơn.</a:t>
            </a:r>
            <a:endParaRPr lang="en-US" sz="1800" dirty="0">
              <a:effectLst/>
              <a:latin typeface="Times New Roman" panose="02020603050405020304" pitchFamily="18" charset="0"/>
              <a:ea typeface="Times New Roman" panose="02020603050405020304" pitchFamily="18" charset="0"/>
            </a:endParaRPr>
          </a:p>
          <a:p>
            <a:pPr marL="1828800" indent="457200" algn="ctr">
              <a:lnSpc>
                <a:spcPct val="120000"/>
              </a:lnSpc>
            </a:pPr>
            <a:r>
              <a:rPr lang="pt-BR" sz="1800" b="1" dirty="0">
                <a:solidFill>
                  <a:srgbClr val="0000CC"/>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4364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87DC7B-0938-49DD-9E37-01ABF6DD5FD0}" type="slidenum">
              <a:rPr lang="en-US" smtClean="0"/>
              <a:t>22</a:t>
            </a:fld>
            <a:endParaRPr lang="en-US"/>
          </a:p>
        </p:txBody>
      </p:sp>
    </p:spTree>
    <p:extLst>
      <p:ext uri="{BB962C8B-B14F-4D97-AF65-F5344CB8AC3E}">
        <p14:creationId xmlns:p14="http://schemas.microsoft.com/office/powerpoint/2010/main" val="28455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niềm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vui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niềm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hạnh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phúc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mỗi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lai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mỗi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tộc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Chăm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sóc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ngay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còn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nhỏ</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vô</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cùng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quan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trọng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Nhưng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để</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nhân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thì</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chỉ</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sự</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yêu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chăm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sóc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thôi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chưa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đủ</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cách</a:t>
            </a:r>
            <a:r>
              <a:rPr lang="en-US" sz="1800" dirty="0">
                <a:effectLst/>
                <a:latin typeface="Times New Roman" panose="02020603050405020304" pitchFamily="18" charset="0"/>
                <a:ea typeface="Times New Roman" panose="02020603050405020304" pitchFamily="18" charset="0"/>
              </a:rPr>
              <a:t> khoa </a:t>
            </a:r>
            <a:r>
              <a:rPr lang="en-US" sz="1800" dirty="0" err="1">
                <a:effectLst/>
                <a:latin typeface="Times New Roman" panose="02020603050405020304" pitchFamily="18" charset="0"/>
                <a:ea typeface="Times New Roman" panose="02020603050405020304" pitchFamily="18" charset="0"/>
              </a:rPr>
              <a:t>học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hợp</a:t>
            </a:r>
            <a:r>
              <a:rPr lang="en-US" sz="1800" dirty="0">
                <a:effectLst/>
                <a:latin typeface="Arial" panose="020B0604020202020204" pitchFamily="34"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trường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mầm</a:t>
            </a:r>
            <a:r>
              <a:rPr lang="en-US" sz="1800" dirty="0">
                <a:effectLst/>
                <a:latin typeface="Times New Roman" panose="02020603050405020304" pitchFamily="18" charset="0"/>
                <a:ea typeface="Times New Roman" panose="02020603050405020304" pitchFamily="18" charset="0"/>
              </a:rPr>
              <a:t> non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môi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trường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thuận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lợi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để</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ngay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năm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đầu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đời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Như</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chúng</a:t>
            </a:r>
            <a:r>
              <a:rPr lang="en-US" sz="1800" dirty="0">
                <a:effectLst/>
                <a:latin typeface="Times New Roman" panose="02020603050405020304" pitchFamily="18" charset="0"/>
                <a:ea typeface="Times New Roman" panose="02020603050405020304" pitchFamily="18" charset="0"/>
              </a:rPr>
              <a:t> ta </a:t>
            </a:r>
            <a:r>
              <a:rPr lang="en-US" sz="1800" dirty="0" err="1">
                <a:effectLst/>
                <a:latin typeface="Times New Roman" panose="02020603050405020304" pitchFamily="18" charset="0"/>
                <a:ea typeface="Times New Roman" panose="02020603050405020304" pitchFamily="18" charset="0"/>
              </a:rPr>
              <a:t>đã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năng</a:t>
            </a:r>
            <a:r>
              <a:rPr lang="en-US" sz="1800" dirty="0">
                <a:effectLst/>
                <a:latin typeface="Times New Roman" panose="02020603050405020304" pitchFamily="18" charset="0"/>
                <a:ea typeface="Times New Roman" panose="02020603050405020304" pitchFamily="18" charset="0"/>
              </a:rPr>
              <a:t>….</a:t>
            </a:r>
          </a:p>
          <a:p>
            <a:pPr marL="0" indent="0">
              <a:buNone/>
            </a:pPr>
            <a:r>
              <a:rPr lang="en-US" sz="1800" dirty="0">
                <a:effectLst/>
                <a:latin typeface="Times New Roman" panose="02020603050405020304" pitchFamily="18" charset="0"/>
                <a:ea typeface="Times New Roman" panose="02020603050405020304" pitchFamily="18" charset="0"/>
              </a:rPr>
              <a:t>3.  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thông</a:t>
            </a:r>
            <a:r>
              <a:rPr lang="en-US" sz="1800" dirty="0">
                <a:effectLst/>
                <a:latin typeface="Times New Roman" panose="02020603050405020304" pitchFamily="18" charset="0"/>
                <a:ea typeface="Times New Roman" panose="02020603050405020304" pitchFamily="18" charset="0"/>
              </a:rPr>
              <a:t> qua </a:t>
            </a:r>
            <a:r>
              <a:rPr lang="en-US" sz="1800" dirty="0" err="1">
                <a:effectLst/>
                <a:latin typeface="Times New Roman" panose="02020603050405020304" pitchFamily="18" charset="0"/>
                <a:ea typeface="Times New Roman" panose="02020603050405020304" pitchFamily="18" charset="0"/>
              </a:rPr>
              <a:t>chơi</a:t>
            </a:r>
            <a:r>
              <a:rPr lang="en-US" sz="1800" dirty="0">
                <a:effectLst/>
                <a:latin typeface="Times New Roman" panose="02020603050405020304" pitchFamily="18" charset="0"/>
                <a:ea typeface="Times New Roman" panose="02020603050405020304" pitchFamily="18" charset="0"/>
              </a:rPr>
              <a:t>, qua </a:t>
            </a:r>
            <a:r>
              <a:rPr lang="en-US" sz="1800" dirty="0" err="1">
                <a:effectLst/>
                <a:latin typeface="Times New Roman" panose="02020603050405020304" pitchFamily="18" charset="0"/>
                <a:ea typeface="Times New Roman" panose="02020603050405020304" pitchFamily="18" charset="0"/>
              </a:rPr>
              <a:t>đó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triển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mọi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mặt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Thể</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ngôn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ngữ</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năng</a:t>
            </a:r>
            <a:r>
              <a:rPr lang="en-US" sz="1800" dirty="0">
                <a:effectLst/>
                <a:latin typeface="Times New Roman" panose="02020603050405020304" pitchFamily="18" charset="0"/>
                <a:ea typeface="Times New Roman" panose="02020603050405020304" pitchFamily="18" charset="0"/>
              </a:rPr>
              <a:t> - </a:t>
            </a:r>
            <a:r>
              <a:rPr lang="en-US" sz="1800" dirty="0" err="1">
                <a:effectLst/>
                <a:latin typeface="Times New Roman" panose="02020603050405020304" pitchFamily="18" charset="0"/>
                <a:ea typeface="Times New Roman" panose="02020603050405020304" pitchFamily="18" charset="0"/>
              </a:rPr>
              <a:t>tình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cảm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hội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thẩm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Vui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hoạt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phản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ánh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đáo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thực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động</a:t>
            </a:r>
            <a:r>
              <a:rPr lang="en-US" sz="1800" dirty="0">
                <a:effectLst/>
                <a:latin typeface="Times New Roman" panose="02020603050405020304" pitchFamily="18" charset="0"/>
                <a:ea typeface="Times New Roman" panose="02020603050405020304" pitchFamily="18" charset="0"/>
              </a:rPr>
              <a:t> qua </a:t>
            </a:r>
            <a:r>
              <a:rPr lang="en-US" sz="1800" dirty="0" err="1">
                <a:effectLst/>
                <a:latin typeface="Times New Roman" panose="02020603050405020304" pitchFamily="18" charset="0"/>
                <a:ea typeface="Times New Roman" panose="02020603050405020304" pitchFamily="18" charset="0"/>
              </a:rPr>
              <a:t>lại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giữa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môi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trường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xung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quanh</a:t>
            </a:r>
            <a:r>
              <a:rPr lang="en-US" sz="1800" dirty="0">
                <a:effectLst/>
                <a:latin typeface="Times New Roman" panose="02020603050405020304" pitchFamily="18" charset="0"/>
                <a:ea typeface="Times New Roman" panose="02020603050405020304" pitchFamily="18" charset="0"/>
              </a:rPr>
              <a:t>,</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trong</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quá</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trình</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chơi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trẻ</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học</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hỏi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được</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cách</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ứng</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xử</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giao</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tiếp</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thấu</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cảm</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được</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tình</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người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của</a:t>
            </a:r>
            <a:r>
              <a:rPr lang="en-US" sz="1800" dirty="0">
                <a:solidFill>
                  <a:srgbClr val="0A0A0A"/>
                </a:solidFill>
                <a:effectLst/>
                <a:latin typeface="Times New Roman" panose="02020603050405020304" pitchFamily="18" charset="0"/>
                <a:ea typeface="Times New Roman" panose="02020603050405020304" pitchFamily="18" charset="0"/>
              </a:rPr>
              <a:t> con </a:t>
            </a:r>
            <a:r>
              <a:rPr lang="en-US" sz="1800" dirty="0" err="1">
                <a:solidFill>
                  <a:srgbClr val="0A0A0A"/>
                </a:solidFill>
                <a:effectLst/>
                <a:latin typeface="Times New Roman" panose="02020603050405020304" pitchFamily="18" charset="0"/>
                <a:ea typeface="Times New Roman" panose="02020603050405020304" pitchFamily="18" charset="0"/>
              </a:rPr>
              <a:t>người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với</a:t>
            </a:r>
            <a:r>
              <a:rPr lang="en-US" sz="1800" dirty="0">
                <a:solidFill>
                  <a:srgbClr val="0A0A0A"/>
                </a:solidFill>
                <a:effectLst/>
                <a:latin typeface="Times New Roman" panose="02020603050405020304" pitchFamily="18" charset="0"/>
                <a:ea typeface="Times New Roman" panose="02020603050405020304" pitchFamily="18" charset="0"/>
              </a:rPr>
              <a:t> con </a:t>
            </a:r>
            <a:r>
              <a:rPr lang="en-US" sz="1800" dirty="0" err="1">
                <a:solidFill>
                  <a:srgbClr val="0A0A0A"/>
                </a:solidFill>
                <a:effectLst/>
                <a:latin typeface="Times New Roman" panose="02020603050405020304" pitchFamily="18" charset="0"/>
                <a:ea typeface="Times New Roman" panose="02020603050405020304" pitchFamily="18" charset="0"/>
              </a:rPr>
              <a:t>người</a:t>
            </a:r>
            <a:r>
              <a:rPr lang="en-US" sz="1800" dirty="0">
                <a:solidFill>
                  <a:srgbClr val="0A0A0A"/>
                </a:solidFill>
                <a:effectLst/>
                <a:latin typeface="Times New Roman" panose="02020603050405020304" pitchFamily="18" charset="0"/>
                <a:ea typeface="Times New Roman" panose="02020603050405020304" pitchFamily="18" charset="0"/>
              </a:rPr>
              <a:t>, con </a:t>
            </a:r>
            <a:r>
              <a:rPr lang="en-US" sz="1800" dirty="0" err="1">
                <a:solidFill>
                  <a:srgbClr val="0A0A0A"/>
                </a:solidFill>
                <a:effectLst/>
                <a:latin typeface="Times New Roman" panose="02020603050405020304" pitchFamily="18" charset="0"/>
                <a:ea typeface="Times New Roman" panose="02020603050405020304" pitchFamily="18" charset="0"/>
              </a:rPr>
              <a:t>người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với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thiên</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nhiên</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và</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với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thế</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giới</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đồ</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vật</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góp</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phần</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hình</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thành</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hành</a:t>
            </a:r>
            <a:r>
              <a:rPr lang="en-US" sz="1800" dirty="0">
                <a:solidFill>
                  <a:srgbClr val="0A0A0A"/>
                </a:solidFill>
                <a:effectLst/>
                <a:latin typeface="Times New Roman" panose="02020603050405020304" pitchFamily="18" charset="0"/>
                <a:ea typeface="Times New Roman" panose="02020603050405020304" pitchFamily="18" charset="0"/>
              </a:rPr>
              <a:t> vi </a:t>
            </a:r>
            <a:r>
              <a:rPr lang="en-US" sz="1800" dirty="0" err="1">
                <a:solidFill>
                  <a:srgbClr val="0A0A0A"/>
                </a:solidFill>
                <a:effectLst/>
                <a:latin typeface="Times New Roman" panose="02020603050405020304" pitchFamily="18" charset="0"/>
                <a:ea typeface="Times New Roman" panose="02020603050405020304" pitchFamily="18" charset="0"/>
              </a:rPr>
              <a:t>kĩ</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năng</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cho</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solidFill>
                  <a:srgbClr val="0A0A0A"/>
                </a:solidFill>
                <a:effectLst/>
                <a:latin typeface="Times New Roman" panose="02020603050405020304" pitchFamily="18" charset="0"/>
                <a:ea typeface="Times New Roman" panose="02020603050405020304" pitchFamily="18" charset="0"/>
              </a:rPr>
              <a:t>trẻ</a:t>
            </a:r>
            <a:r>
              <a:rPr lang="en-US" sz="1800" dirty="0">
                <a:solidFill>
                  <a:srgbClr val="0A0A0A"/>
                </a:solidFill>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Thông</a:t>
            </a:r>
            <a:r>
              <a:rPr lang="en-US" sz="1800" dirty="0">
                <a:effectLst/>
                <a:latin typeface="Times New Roman" panose="02020603050405020304" pitchFamily="18" charset="0"/>
                <a:ea typeface="Times New Roman" panose="02020603050405020304" pitchFamily="18" charset="0"/>
              </a:rPr>
              <a:t> qua </a:t>
            </a:r>
            <a:r>
              <a:rPr lang="en-US" sz="1800" dirty="0" err="1">
                <a:effectLst/>
                <a:latin typeface="Times New Roman" panose="02020603050405020304" pitchFamily="18" charset="0"/>
                <a:ea typeface="Times New Roman" panose="02020603050405020304" pitchFamily="18" charset="0"/>
              </a:rPr>
              <a:t>các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trò</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chơi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quen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nhau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nhằm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triển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toàn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diện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cả</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thể</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chất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lẫn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Giúp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triển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năng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lực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cách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tự</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nhiên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trẻ</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trao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đổi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kinh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nghiệm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lẫn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nhau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tiếp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kiến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được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dễ</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dàng</a:t>
            </a:r>
            <a:r>
              <a:rPr lang="en-US" sz="1800" dirty="0">
                <a:effectLst/>
                <a:latin typeface="Times New Roman" panose="02020603050405020304" pitchFamily="18" charset="0"/>
                <a:ea typeface="Times New Roman" panose="02020603050405020304" pitchFamily="18" charset="0"/>
              </a:rPr>
              <a:t>. </a:t>
            </a:r>
          </a:p>
          <a:p>
            <a:endParaRPr lang="en-US" dirty="0"/>
          </a:p>
        </p:txBody>
      </p:sp>
      <p:sp>
        <p:nvSpPr>
          <p:cNvPr id="4" name="Slide Number Placeholder 3"/>
          <p:cNvSpPr>
            <a:spLocks noGrp="1"/>
          </p:cNvSpPr>
          <p:nvPr>
            <p:ph type="sldNum" sz="quarter" idx="5"/>
          </p:nvPr>
        </p:nvSpPr>
        <p:spPr/>
        <p:txBody>
          <a:bodyPr/>
          <a:lstStyle/>
          <a:p>
            <a:fld id="{6387DC7B-0938-49DD-9E37-01ABF6DD5FD0}" type="slidenum">
              <a:rPr lang="en-US" smtClean="0"/>
              <a:t>3</a:t>
            </a:fld>
            <a:endParaRPr lang="en-US"/>
          </a:p>
        </p:txBody>
      </p:sp>
    </p:spTree>
    <p:extLst>
      <p:ext uri="{BB962C8B-B14F-4D97-AF65-F5344CB8AC3E}">
        <p14:creationId xmlns:p14="http://schemas.microsoft.com/office/powerpoint/2010/main" val="179453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7051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6041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47609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8015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0500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85084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AF1BE1-ED68-4E16-9139-066CC77D95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0173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01DB5-8EDA-414E-BBA5-7DD21BB454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4CD8A8D6-55FE-4D94-A769-3ACCCCE824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1FEC97F1-20C3-47FB-800F-0B53CC538FF9}"/>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5" name="Footer Placeholder 4">
            <a:extLst>
              <a:ext uri="{FF2B5EF4-FFF2-40B4-BE49-F238E27FC236}">
                <a16:creationId xmlns:a16="http://schemas.microsoft.com/office/drawing/2014/main" id="{C105E486-F2DB-443F-A4F3-B1EA81949F9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454432F-3C0C-42EB-B95B-557B961428F0}"/>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2938260681"/>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D6AAF-D88E-4192-8D43-8D59FF07EC86}"/>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61EBB1C2-BD4D-4984-B199-91DD89DE6C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41B3A4E-22E0-4BE7-968A-B1B99B0148EF}"/>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5" name="Footer Placeholder 4">
            <a:extLst>
              <a:ext uri="{FF2B5EF4-FFF2-40B4-BE49-F238E27FC236}">
                <a16:creationId xmlns:a16="http://schemas.microsoft.com/office/drawing/2014/main" id="{45B91E03-C21E-44A6-8464-50231F5D0D8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BB83258-35D7-42D5-8382-A9BCD0B8B9B2}"/>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400071115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A881AC-A539-4D83-A078-29121926D2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07FA3E7-F09A-4368-80D2-3FE75BD1B3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8E5FCDF-CE18-4AE6-9C52-65E14C056B36}"/>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5" name="Footer Placeholder 4">
            <a:extLst>
              <a:ext uri="{FF2B5EF4-FFF2-40B4-BE49-F238E27FC236}">
                <a16:creationId xmlns:a16="http://schemas.microsoft.com/office/drawing/2014/main" id="{C0781E9B-E4B1-4BED-8E89-3C4B6DEBDF1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84BA13B-360D-4347-8612-00535DC21CE6}"/>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2052945933"/>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143186275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2269622463"/>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255652318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230685706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119129780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2401739215"/>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3247886174"/>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118710238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F3CAE-8FE1-4027-824B-761BEA0D5BD0}"/>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C137E0E-2E8D-4645-8EC6-C70D926DCD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3D2D7BE-044E-4185-B2C4-15A8532B3089}"/>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5" name="Footer Placeholder 4">
            <a:extLst>
              <a:ext uri="{FF2B5EF4-FFF2-40B4-BE49-F238E27FC236}">
                <a16:creationId xmlns:a16="http://schemas.microsoft.com/office/drawing/2014/main" id="{942B5E15-0E05-4EAB-948D-2848E37954A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47B1FD9-C175-40F2-A217-0D4B1506CB15}"/>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207614801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386973867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3157493839"/>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8617A-6E22-41C2-808B-B52E4712C4A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EAF5D-BC79-43EA-8336-8E60E41B259C}" type="slidenum">
              <a:rPr lang="en-US" smtClean="0"/>
              <a:pPr/>
              <a:t>‹#›</a:t>
            </a:fld>
            <a:endParaRPr lang="en-US"/>
          </a:p>
        </p:txBody>
      </p:sp>
    </p:spTree>
    <p:extLst>
      <p:ext uri="{BB962C8B-B14F-4D97-AF65-F5344CB8AC3E}">
        <p14:creationId xmlns:p14="http://schemas.microsoft.com/office/powerpoint/2010/main" val="220949891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8478059"/>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012506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1298507"/>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686841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229878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693613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030710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AA8D7-6B84-4692-9AC9-41767A0DA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0C7B5BD8-4C03-4A7E-9B8A-D8E08D7C6A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AC1A1C-1945-4ED7-8B7F-177D9A3D369D}"/>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5" name="Footer Placeholder 4">
            <a:extLst>
              <a:ext uri="{FF2B5EF4-FFF2-40B4-BE49-F238E27FC236}">
                <a16:creationId xmlns:a16="http://schemas.microsoft.com/office/drawing/2014/main" id="{11836FA3-B03F-4FDF-BAE7-1034E07CE2D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A4CD57A-2DEB-4318-BF30-BADCB04B05E2}"/>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176709806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694504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4789697"/>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766670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4939923"/>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C8908-C313-455A-B162-F511A433E32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21ABAC0F-B4F8-4DE9-B2D8-139FD72971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90910E43-7670-4F6E-AE4E-D3F69EC237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57CFEA10-F140-493E-9830-793BD7AF16FA}"/>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6" name="Footer Placeholder 5">
            <a:extLst>
              <a:ext uri="{FF2B5EF4-FFF2-40B4-BE49-F238E27FC236}">
                <a16:creationId xmlns:a16="http://schemas.microsoft.com/office/drawing/2014/main" id="{9BC20D99-6AA5-47F6-B262-31649CAF9CC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C6AB0BFB-1167-43BF-A5BA-6EB8EE7CDCD0}"/>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176027391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58E5C-0637-4D34-852F-8BAEB5574C4E}"/>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AA650B6-75E6-4E9D-A3AE-03EC42A3C8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1524DF-3A18-408C-A6F3-D5D443B852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CC939072-17A1-49C1-B57E-6E9267CCF5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D353A-7FC9-4391-BA9F-4EEB0F0EE4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3BB82B-D64D-4C8F-9CEE-5257BFF8219D}"/>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8" name="Footer Placeholder 7">
            <a:extLst>
              <a:ext uri="{FF2B5EF4-FFF2-40B4-BE49-F238E27FC236}">
                <a16:creationId xmlns:a16="http://schemas.microsoft.com/office/drawing/2014/main" id="{6A6ECEA2-B69C-46C0-B4D7-F3A3A6789756}"/>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62FC93B3-6E25-4C26-92E6-C85B51F76DD2}"/>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973694194"/>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ED7E-CD33-4DC1-9F3C-D3261DD25A6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FEA3B17F-86AA-4A3B-A810-CF905D63FB81}"/>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4" name="Footer Placeholder 3">
            <a:extLst>
              <a:ext uri="{FF2B5EF4-FFF2-40B4-BE49-F238E27FC236}">
                <a16:creationId xmlns:a16="http://schemas.microsoft.com/office/drawing/2014/main" id="{BDF48F75-5C30-4163-BDA4-50291E52A1CE}"/>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6275C81-9FB5-4C57-9188-3991B4B910F3}"/>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395982968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C227D7-D01A-40BA-91D7-85E0F83AD194}"/>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3" name="Footer Placeholder 2">
            <a:extLst>
              <a:ext uri="{FF2B5EF4-FFF2-40B4-BE49-F238E27FC236}">
                <a16:creationId xmlns:a16="http://schemas.microsoft.com/office/drawing/2014/main" id="{33A2E552-7835-4C79-8661-84D1D531A07B}"/>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3253F7ED-1E3A-4C85-8B5E-04FB29647398}"/>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221952547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DEDDE-369F-4437-8016-D78FF8247A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19D3EF54-645F-4956-B53F-DA05D51A32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E5AAD874-4CF5-4DCD-AEC6-7F96EF90C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5DC9EA-B5DF-442F-B7B1-EA79C0233BA7}"/>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6" name="Footer Placeholder 5">
            <a:extLst>
              <a:ext uri="{FF2B5EF4-FFF2-40B4-BE49-F238E27FC236}">
                <a16:creationId xmlns:a16="http://schemas.microsoft.com/office/drawing/2014/main" id="{A623ACCA-32EA-4FA3-ACB2-262F16DC49A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C9D7CC7-80A8-4E56-8594-AD906EA02925}"/>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136455622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D0BA5-A658-4941-83D0-E811046601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FCA8CCB9-AAFB-4038-A907-2659F0DC03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74DB90B9-AA04-4D2B-AF9B-A04EDE99DB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E6E663-F2F1-4998-A4AE-CDDFA350B17E}"/>
              </a:ext>
            </a:extLst>
          </p:cNvPr>
          <p:cNvSpPr>
            <a:spLocks noGrp="1"/>
          </p:cNvSpPr>
          <p:nvPr>
            <p:ph type="dt" sz="half" idx="10"/>
          </p:nvPr>
        </p:nvSpPr>
        <p:spPr/>
        <p:txBody>
          <a:bodyPr/>
          <a:lstStyle/>
          <a:p>
            <a:fld id="{75987141-5CDD-4C63-B434-A83F8D9E22A9}" type="datetimeFigureOut">
              <a:rPr lang="vi-VN" smtClean="0"/>
              <a:t>18/10/2024</a:t>
            </a:fld>
            <a:endParaRPr lang="vi-VN"/>
          </a:p>
        </p:txBody>
      </p:sp>
      <p:sp>
        <p:nvSpPr>
          <p:cNvPr id="6" name="Footer Placeholder 5">
            <a:extLst>
              <a:ext uri="{FF2B5EF4-FFF2-40B4-BE49-F238E27FC236}">
                <a16:creationId xmlns:a16="http://schemas.microsoft.com/office/drawing/2014/main" id="{9A5EADFE-056A-4BAC-88BC-4DB47039281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CAD1E1C-208D-43A8-93B6-F485901CBB77}"/>
              </a:ext>
            </a:extLst>
          </p:cNvPr>
          <p:cNvSpPr>
            <a:spLocks noGrp="1"/>
          </p:cNvSpPr>
          <p:nvPr>
            <p:ph type="sldNum" sz="quarter" idx="12"/>
          </p:nvPr>
        </p:nvSpPr>
        <p:spPr/>
        <p:txBody>
          <a:bodyPr/>
          <a:lstStyle/>
          <a:p>
            <a:fld id="{A832709A-9AD4-4D91-A215-A08A5778A793}" type="slidenum">
              <a:rPr lang="vi-VN" smtClean="0"/>
              <a:t>‹#›</a:t>
            </a:fld>
            <a:endParaRPr lang="vi-VN"/>
          </a:p>
        </p:txBody>
      </p:sp>
    </p:spTree>
    <p:extLst>
      <p:ext uri="{BB962C8B-B14F-4D97-AF65-F5344CB8AC3E}">
        <p14:creationId xmlns:p14="http://schemas.microsoft.com/office/powerpoint/2010/main" val="44943655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6B7911-2E92-4EEE-A3D3-7493A8D78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27C2753-44BD-4AE9-B17B-B82917712B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E337691-2BB9-432E-8808-7E984A44A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87141-5CDD-4C63-B434-A83F8D9E22A9}" type="datetimeFigureOut">
              <a:rPr lang="vi-VN" smtClean="0"/>
              <a:t>18/10/2024</a:t>
            </a:fld>
            <a:endParaRPr lang="vi-VN"/>
          </a:p>
        </p:txBody>
      </p:sp>
      <p:sp>
        <p:nvSpPr>
          <p:cNvPr id="5" name="Footer Placeholder 4">
            <a:extLst>
              <a:ext uri="{FF2B5EF4-FFF2-40B4-BE49-F238E27FC236}">
                <a16:creationId xmlns:a16="http://schemas.microsoft.com/office/drawing/2014/main" id="{AC2B2DDE-0100-4EE0-AC6B-398985C352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4EDCD67-11DB-4599-907D-126F8A2D4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2709A-9AD4-4D91-A215-A08A5778A793}" type="slidenum">
              <a:rPr lang="vi-VN" smtClean="0"/>
              <a:t>‹#›</a:t>
            </a:fld>
            <a:endParaRPr lang="vi-VN"/>
          </a:p>
        </p:txBody>
      </p:sp>
    </p:spTree>
    <p:extLst>
      <p:ext uri="{BB962C8B-B14F-4D97-AF65-F5344CB8AC3E}">
        <p14:creationId xmlns:p14="http://schemas.microsoft.com/office/powerpoint/2010/main" val="1922687189"/>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8617A-6E22-41C2-808B-B52E4712C4A9}" type="datetimeFigureOut">
              <a:rPr lang="en-US" smtClean="0"/>
              <a:pPr/>
              <a:t>10/18/2024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EAF5D-BC79-43EA-8336-8E60E41B259C}" type="slidenum">
              <a:rPr lang="en-US" smtClean="0"/>
              <a:pPr/>
              <a:t>‹#›</a:t>
            </a:fld>
            <a:endParaRPr lang="en-US"/>
          </a:p>
        </p:txBody>
      </p:sp>
    </p:spTree>
    <p:extLst>
      <p:ext uri="{BB962C8B-B14F-4D97-AF65-F5344CB8AC3E}">
        <p14:creationId xmlns:p14="http://schemas.microsoft.com/office/powerpoint/2010/main" val="82879901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EE17BB-DB7A-4491-B420-BEF6A50869B8}"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10/18/2024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23CACD-B387-48B0-8116-E4B4CB8308A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850872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jpg"/><Relationship Id="rId1" Type="http://schemas.openxmlformats.org/officeDocument/2006/relationships/slideLayout" Target="../slideLayouts/slideLayout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pic>
        <p:nvPicPr>
          <p:cNvPr id="9" name="Picture 8" descr="A picture containing shape&#10;&#10;Description automatically generated">
            <a:extLst>
              <a:ext uri="{FF2B5EF4-FFF2-40B4-BE49-F238E27FC236}">
                <a16:creationId xmlns:a16="http://schemas.microsoft.com/office/drawing/2014/main" id="{35712E18-037B-9406-8476-F15F9D358E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71" y="308891"/>
            <a:ext cx="11341579" cy="6193971"/>
          </a:xfrm>
          <a:prstGeom prst="rect">
            <a:avLst/>
          </a:prstGeom>
        </p:spPr>
      </p:pic>
      <p:sp>
        <p:nvSpPr>
          <p:cNvPr id="10" name="TextBox 9">
            <a:extLst>
              <a:ext uri="{FF2B5EF4-FFF2-40B4-BE49-F238E27FC236}">
                <a16:creationId xmlns:a16="http://schemas.microsoft.com/office/drawing/2014/main" id="{447FF358-53B3-E6EB-D66F-6289E20877E0}"/>
              </a:ext>
            </a:extLst>
          </p:cNvPr>
          <p:cNvSpPr txBox="1"/>
          <p:nvPr/>
        </p:nvSpPr>
        <p:spPr>
          <a:xfrm>
            <a:off x="0" y="348339"/>
            <a:ext cx="12192000" cy="646331"/>
          </a:xfrm>
          <a:prstGeom prst="rect">
            <a:avLst/>
          </a:prstGeom>
          <a:noFill/>
        </p:spPr>
        <p:txBody>
          <a:bodyPr wrap="square">
            <a:spAutoFit/>
          </a:bodyPr>
          <a:lstStyle/>
          <a:p>
            <a:pPr algn="ctr"/>
            <a:r>
              <a:rPr lang="en-US" sz="1800" dirty="0">
                <a:solidFill>
                  <a:srgbClr val="C00000"/>
                </a:solidFill>
                <a:latin typeface="Times New Roman" panose="02020603050405020304" pitchFamily="18" charset="0"/>
                <a:ea typeface="+mn-ea"/>
                <a:cs typeface="Times New Roman" panose="02020603050405020304" pitchFamily="18" charset="0"/>
              </a:rPr>
              <a:t>UBND QUẬN LONG BIÊN</a:t>
            </a:r>
            <a:r>
              <a:rPr lang="en-US" sz="1800" b="1" dirty="0">
                <a:solidFill>
                  <a:srgbClr val="C00000"/>
                </a:solidFill>
                <a:latin typeface="Times New Roman" panose="02020603050405020304" pitchFamily="18" charset="0"/>
                <a:ea typeface="+mn-ea"/>
                <a:cs typeface="Times New Roman" panose="02020603050405020304" pitchFamily="18" charset="0"/>
              </a:rPr>
              <a:t/>
            </a:r>
            <a:br>
              <a:rPr lang="en-US" sz="1800" b="1" dirty="0">
                <a:solidFill>
                  <a:srgbClr val="C00000"/>
                </a:solidFill>
                <a:latin typeface="Times New Roman" panose="02020603050405020304" pitchFamily="18" charset="0"/>
                <a:ea typeface="+mn-ea"/>
                <a:cs typeface="Times New Roman" panose="02020603050405020304" pitchFamily="18" charset="0"/>
              </a:rPr>
            </a:br>
            <a:r>
              <a:rPr lang="en-US" sz="1800" b="1" dirty="0">
                <a:solidFill>
                  <a:srgbClr val="C00000"/>
                </a:solidFill>
                <a:latin typeface="Times New Roman" panose="02020603050405020304" pitchFamily="18" charset="0"/>
                <a:ea typeface="+mn-ea"/>
                <a:cs typeface="Times New Roman" panose="02020603050405020304" pitchFamily="18" charset="0"/>
              </a:rPr>
              <a:t>TRƯỜNG MẦM </a:t>
            </a:r>
            <a:r>
              <a:rPr lang="en-US" sz="1800" b="1">
                <a:solidFill>
                  <a:srgbClr val="C00000"/>
                </a:solidFill>
                <a:latin typeface="Times New Roman" panose="02020603050405020304" pitchFamily="18" charset="0"/>
                <a:ea typeface="+mn-ea"/>
                <a:cs typeface="Times New Roman" panose="02020603050405020304" pitchFamily="18" charset="0"/>
              </a:rPr>
              <a:t>NON HOA MỘC LAN</a:t>
            </a:r>
            <a:endParaRPr lang="en-US" dirty="0">
              <a:solidFill>
                <a:srgbClr val="C00000"/>
              </a:solidFill>
            </a:endParaRPr>
          </a:p>
        </p:txBody>
      </p:sp>
      <p:pic>
        <p:nvPicPr>
          <p:cNvPr id="1026" name="Picture 2" descr="Ôn hình tròn, hình vuông, hình tam giác, hình chữ nhật">
            <a:extLst>
              <a:ext uri="{FF2B5EF4-FFF2-40B4-BE49-F238E27FC236}">
                <a16:creationId xmlns:a16="http://schemas.microsoft.com/office/drawing/2014/main" id="{308D4E4C-AF4D-364F-60D6-72FBFD5CE475}"/>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3871" b="89462" l="2724" r="95331">
                        <a14:foregroundMark x1="8171" y1="3871" x2="18482" y2="19570"/>
                        <a14:foregroundMark x1="11089" y1="35269" x2="21790" y2="40645"/>
                        <a14:foregroundMark x1="21790" y1="40645" x2="21790" y2="40645"/>
                        <a14:foregroundMark x1="4280" y1="41935" x2="2724" y2="42366"/>
                        <a14:foregroundMark x1="84630" y1="10968" x2="95331" y2="16344"/>
                        <a14:foregroundMark x1="36187" y1="22796" x2="61479" y2="36774"/>
                      </a14:backgroundRemoval>
                    </a14:imgEffect>
                  </a14:imgLayer>
                </a14:imgProps>
              </a:ext>
              <a:ext uri="{28A0092B-C50C-407E-A947-70E740481C1C}">
                <a14:useLocalDpi xmlns:a14="http://schemas.microsoft.com/office/drawing/2010/main" val="0"/>
              </a:ext>
            </a:extLst>
          </a:blip>
          <a:srcRect t="23771" r="71326" b="52143"/>
          <a:stretch/>
        </p:blipFill>
        <p:spPr bwMode="auto">
          <a:xfrm>
            <a:off x="10416718" y="5265802"/>
            <a:ext cx="1403832"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Ôn hình tròn, hình vuông, hình tam giác, hình chữ nhật">
            <a:extLst>
              <a:ext uri="{FF2B5EF4-FFF2-40B4-BE49-F238E27FC236}">
                <a16:creationId xmlns:a16="http://schemas.microsoft.com/office/drawing/2014/main" id="{22CDF6E3-1453-A768-5FA4-1BC996C630BC}"/>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3871" b="89462" l="2724" r="95331">
                        <a14:foregroundMark x1="8171" y1="3871" x2="18482" y2="19570"/>
                        <a14:foregroundMark x1="11089" y1="35269" x2="21790" y2="40645"/>
                        <a14:foregroundMark x1="21790" y1="40645" x2="21790" y2="40645"/>
                        <a14:foregroundMark x1="4280" y1="41935" x2="2724" y2="42366"/>
                        <a14:foregroundMark x1="84630" y1="10968" x2="95331" y2="16344"/>
                        <a14:foregroundMark x1="36187" y1="22796" x2="61479" y2="36774"/>
                      </a14:backgroundRemoval>
                    </a14:imgEffect>
                  </a14:imgLayer>
                </a14:imgProps>
              </a:ext>
              <a:ext uri="{28A0092B-C50C-407E-A947-70E740481C1C}">
                <a14:useLocalDpi xmlns:a14="http://schemas.microsoft.com/office/drawing/2010/main" val="0"/>
              </a:ext>
            </a:extLst>
          </a:blip>
          <a:srcRect l="27909" t="10453" r="24954" b="50000"/>
          <a:stretch/>
        </p:blipFill>
        <p:spPr bwMode="auto">
          <a:xfrm rot="19574790">
            <a:off x="8910055" y="5443524"/>
            <a:ext cx="1735428" cy="131717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Ôn hình tròn, hình vuông, hình tam giác, hình chữ nhật">
            <a:extLst>
              <a:ext uri="{FF2B5EF4-FFF2-40B4-BE49-F238E27FC236}">
                <a16:creationId xmlns:a16="http://schemas.microsoft.com/office/drawing/2014/main" id="{BD1BD66F-6B7F-B63F-D02F-87AE67711396}"/>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3871" b="89462" l="2724" r="95331">
                        <a14:foregroundMark x1="8171" y1="3871" x2="18482" y2="19570"/>
                        <a14:foregroundMark x1="11089" y1="35269" x2="21790" y2="40645"/>
                        <a14:foregroundMark x1="21790" y1="40645" x2="21790" y2="40645"/>
                        <a14:foregroundMark x1="4280" y1="41935" x2="2724" y2="42366"/>
                        <a14:foregroundMark x1="84630" y1="10968" x2="95331" y2="16344"/>
                        <a14:foregroundMark x1="36187" y1="22796" x2="61479" y2="36774"/>
                      </a14:backgroundRemoval>
                    </a14:imgEffect>
                  </a14:imgLayer>
                </a14:imgProps>
              </a:ext>
              <a:ext uri="{28A0092B-C50C-407E-A947-70E740481C1C}">
                <a14:useLocalDpi xmlns:a14="http://schemas.microsoft.com/office/drawing/2010/main" val="0"/>
              </a:ext>
            </a:extLst>
          </a:blip>
          <a:srcRect l="75712" t="-426" r="1" b="70687"/>
          <a:stretch/>
        </p:blipFill>
        <p:spPr bwMode="auto">
          <a:xfrm>
            <a:off x="137806" y="5443524"/>
            <a:ext cx="1189051" cy="131717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Ôn hình tròn, hình vuông, hình tam giác, hình chữ nhật">
            <a:extLst>
              <a:ext uri="{FF2B5EF4-FFF2-40B4-BE49-F238E27FC236}">
                <a16:creationId xmlns:a16="http://schemas.microsoft.com/office/drawing/2014/main" id="{2FA46DF6-F13A-B580-C28A-090AB4327F17}"/>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3871" b="89462" l="2724" r="95331">
                        <a14:foregroundMark x1="8171" y1="3871" x2="18482" y2="19570"/>
                        <a14:foregroundMark x1="11089" y1="35269" x2="21790" y2="40645"/>
                        <a14:foregroundMark x1="21790" y1="40645" x2="21790" y2="40645"/>
                        <a14:foregroundMark x1="4280" y1="41935" x2="2724" y2="42366"/>
                        <a14:foregroundMark x1="84630" y1="10968" x2="95331" y2="16344"/>
                        <a14:foregroundMark x1="36187" y1="22796" x2="61479" y2="36774"/>
                      </a14:backgroundRemoval>
                    </a14:imgEffect>
                  </a14:imgLayer>
                </a14:imgProps>
              </a:ext>
              <a:ext uri="{28A0092B-C50C-407E-A947-70E740481C1C}">
                <a14:useLocalDpi xmlns:a14="http://schemas.microsoft.com/office/drawing/2010/main" val="0"/>
              </a:ext>
            </a:extLst>
          </a:blip>
          <a:srcRect l="1770" r="71326" b="75492"/>
          <a:stretch/>
        </p:blipFill>
        <p:spPr bwMode="auto">
          <a:xfrm>
            <a:off x="1260342" y="5276925"/>
            <a:ext cx="1543686" cy="1272184"/>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EC5B233B-0111-2AFB-6F40-FD8EC1A3D80F}"/>
              </a:ext>
            </a:extLst>
          </p:cNvPr>
          <p:cNvSpPr txBox="1"/>
          <p:nvPr/>
        </p:nvSpPr>
        <p:spPr>
          <a:xfrm>
            <a:off x="478972" y="1522461"/>
            <a:ext cx="11234056"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noProof="0" dirty="0" err="1" smtClean="0">
                <a:ln w="0"/>
                <a:solidFill>
                  <a:srgbClr val="0000CC"/>
                </a:solidFill>
                <a:effectLst>
                  <a:outerShdw blurRad="38100" dist="25400" dir="5400000" algn="ctr" rotWithShape="0">
                    <a:srgbClr val="6E747A">
                      <a:alpha val="43000"/>
                    </a:srgbClr>
                  </a:outerShdw>
                </a:effectLst>
                <a:latin typeface="#9Slide03 IcielNovecento sans E" panose="00000900000000000000" pitchFamily="2" charset="0"/>
              </a:rPr>
              <a:t>bai</a:t>
            </a:r>
            <a:r>
              <a:rPr kumimoji="0" lang="en-US" sz="4000" i="0" u="none" strike="noStrike" kern="1200" normalizeH="0" baseline="0" noProof="0" dirty="0" smtClean="0">
                <a:ln w="0"/>
                <a:solidFill>
                  <a:srgbClr val="0000CC"/>
                </a:solidFill>
                <a:effectLst>
                  <a:outerShdw blurRad="38100" dist="25400" dir="5400000" algn="ctr" rotWithShape="0">
                    <a:srgbClr val="6E747A">
                      <a:alpha val="43000"/>
                    </a:srgbClr>
                  </a:outerShdw>
                </a:effectLst>
                <a:uLnTx/>
                <a:uFillTx/>
                <a:latin typeface="#9Slide03 IcielNovecento sans E" panose="00000900000000000000" pitchFamily="2" charset="0"/>
              </a:rPr>
              <a:t> </a:t>
            </a:r>
            <a:r>
              <a:rPr kumimoji="0" lang="en-US" sz="4000" i="0" u="none" strike="noStrike" kern="1200" normalizeH="0" baseline="0" noProof="0" dirty="0">
                <a:ln w="0"/>
                <a:solidFill>
                  <a:srgbClr val="0000CC"/>
                </a:solidFill>
                <a:effectLst>
                  <a:outerShdw blurRad="38100" dist="25400" dir="5400000" algn="ctr" rotWithShape="0">
                    <a:srgbClr val="6E747A">
                      <a:alpha val="43000"/>
                    </a:srgbClr>
                  </a:outerShdw>
                </a:effectLst>
                <a:uLnTx/>
                <a:uFillTx/>
                <a:latin typeface="#9Slide03 IcielNovecento sans E" panose="00000900000000000000" pitchFamily="2" charset="0"/>
              </a:rPr>
              <a:t>THUYẾT TRÌNH</a:t>
            </a:r>
          </a:p>
        </p:txBody>
      </p:sp>
      <p:sp>
        <p:nvSpPr>
          <p:cNvPr id="19" name="TextBox 18">
            <a:extLst>
              <a:ext uri="{FF2B5EF4-FFF2-40B4-BE49-F238E27FC236}">
                <a16:creationId xmlns:a16="http://schemas.microsoft.com/office/drawing/2014/main" id="{1DC770E4-AFFF-96B0-0289-0005409D1C24}"/>
              </a:ext>
            </a:extLst>
          </p:cNvPr>
          <p:cNvSpPr txBox="1"/>
          <p:nvPr/>
        </p:nvSpPr>
        <p:spPr>
          <a:xfrm>
            <a:off x="1" y="2347678"/>
            <a:ext cx="12191999" cy="940066"/>
          </a:xfrm>
          <a:prstGeom prst="rect">
            <a:avLst/>
          </a:prstGeom>
          <a:noFill/>
        </p:spPr>
        <p:txBody>
          <a:bodyPr wrap="square">
            <a:spAutoFit/>
          </a:bodyPr>
          <a:lstStyle/>
          <a:p>
            <a:pPr indent="228600" algn="ctr">
              <a:lnSpc>
                <a:spcPct val="120000"/>
              </a:lnSpc>
            </a:pPr>
            <a:r>
              <a:rPr lang="nl-NL" sz="2400" b="1">
                <a:solidFill>
                  <a:srgbClr val="FF0000"/>
                </a:solidFill>
                <a:effectLst/>
                <a:latin typeface="Times New Roman" panose="02020603050405020304" pitchFamily="18" charset="0"/>
                <a:ea typeface="Times New Roman" panose="02020603050405020304" pitchFamily="18" charset="0"/>
              </a:rPr>
              <a:t>“</a:t>
            </a:r>
            <a:r>
              <a:rPr lang="vi-VN" sz="2400" b="1">
                <a:solidFill>
                  <a:srgbClr val="FF0000"/>
                </a:solidFill>
                <a:effectLst/>
                <a:latin typeface="Times New Roman" panose="02020603050405020304" pitchFamily="18" charset="0"/>
                <a:ea typeface="Times New Roman" panose="02020603050405020304" pitchFamily="18" charset="0"/>
              </a:rPr>
              <a:t>Biện ph</a:t>
            </a:r>
            <a:r>
              <a:rPr lang="en-US" sz="2400" b="1">
                <a:solidFill>
                  <a:srgbClr val="FF0000"/>
                </a:solidFill>
                <a:latin typeface="Times New Roman" panose="02020603050405020304" pitchFamily="18" charset="0"/>
                <a:ea typeface="Times New Roman" panose="02020603050405020304" pitchFamily="18" charset="0"/>
              </a:rPr>
              <a:t>áp UDCNTT </a:t>
            </a:r>
            <a:r>
              <a:rPr lang="vi-VN" sz="2400" b="1">
                <a:solidFill>
                  <a:srgbClr val="FF0000"/>
                </a:solidFill>
                <a:effectLst/>
                <a:latin typeface="Times New Roman" panose="02020603050405020304" pitchFamily="18" charset="0"/>
                <a:ea typeface="Times New Roman" panose="02020603050405020304" pitchFamily="18" charset="0"/>
              </a:rPr>
              <a:t>và các phần mềm cho trẻ mẫu giáo 5 – 6 tuổi </a:t>
            </a:r>
            <a:endParaRPr lang="en-US" sz="2400" b="1">
              <a:solidFill>
                <a:srgbClr val="FF0000"/>
              </a:solidFill>
              <a:effectLst/>
              <a:latin typeface="Times New Roman" panose="02020603050405020304" pitchFamily="18" charset="0"/>
              <a:ea typeface="Times New Roman" panose="02020603050405020304" pitchFamily="18" charset="0"/>
            </a:endParaRPr>
          </a:p>
          <a:p>
            <a:pPr indent="228600" algn="ctr">
              <a:lnSpc>
                <a:spcPct val="120000"/>
              </a:lnSpc>
            </a:pPr>
            <a:r>
              <a:rPr lang="vi-VN" sz="2400" b="1">
                <a:solidFill>
                  <a:srgbClr val="FF0000"/>
                </a:solidFill>
                <a:effectLst/>
                <a:latin typeface="Times New Roman" panose="02020603050405020304" pitchFamily="18" charset="0"/>
                <a:ea typeface="Times New Roman" panose="02020603050405020304" pitchFamily="18" charset="0"/>
              </a:rPr>
              <a:t>trong trường mầm non</a:t>
            </a:r>
            <a:r>
              <a:rPr lang="nl-NL" sz="2400" b="1">
                <a:solidFill>
                  <a:srgbClr val="FF0000"/>
                </a:solidFill>
                <a:effectLst/>
                <a:latin typeface="Times New Roman" panose="02020603050405020304" pitchFamily="18" charset="0"/>
                <a:ea typeface="Times New Roman" panose="02020603050405020304" pitchFamily="18" charset="0"/>
              </a:rPr>
              <a:t>”</a:t>
            </a:r>
            <a:endParaRPr lang="en-US" sz="2400" dirty="0">
              <a:solidFill>
                <a:srgbClr val="FF0000"/>
              </a:solidFill>
              <a:effectLst/>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9FA06BF4-2C9B-9F4D-6265-E7DA8816D225}"/>
              </a:ext>
            </a:extLst>
          </p:cNvPr>
          <p:cNvSpPr txBox="1"/>
          <p:nvPr/>
        </p:nvSpPr>
        <p:spPr>
          <a:xfrm>
            <a:off x="0" y="3979791"/>
            <a:ext cx="121920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Tác</a:t>
            </a:r>
            <a:r>
              <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giả</a:t>
            </a:r>
            <a:r>
              <a:rPr kumimoji="0" lang="en-US" sz="20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 Lê Thị Kim Hoa</a:t>
            </a:r>
            <a:endParaRPr kumimoji="0" lang="en-US" sz="20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a:p>
            <a:pPr lvl="0" algn="ctr" defTabSz="914400">
              <a:defRPr/>
            </a:pPr>
            <a:r>
              <a:rPr lang="en-US" sz="2000" b="1" dirty="0" err="1">
                <a:solidFill>
                  <a:srgbClr val="002060"/>
                </a:solidFill>
                <a:latin typeface="Times New Roman" panose="02020603050405020304" pitchFamily="18" charset="0"/>
                <a:cs typeface="Times New Roman" panose="02020603050405020304" pitchFamily="18" charset="0"/>
              </a:rPr>
              <a:t>Chức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vụ</a:t>
            </a:r>
            <a:r>
              <a:rPr lang="en-US" sz="2000" b="1">
                <a:solidFill>
                  <a:srgbClr val="002060"/>
                </a:solidFill>
                <a:latin typeface="Times New Roman" panose="02020603050405020304" pitchFamily="18" charset="0"/>
                <a:cs typeface="Times New Roman" panose="02020603050405020304" pitchFamily="18" charset="0"/>
              </a:rPr>
              <a:t>: Giáo viên</a:t>
            </a:r>
            <a:endParaRPr kumimoji="0" lang="vi-VN" sz="20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9BD69EBC-C54A-5150-21D4-777CEB993619}"/>
              </a:ext>
            </a:extLst>
          </p:cNvPr>
          <p:cNvSpPr txBox="1"/>
          <p:nvPr/>
        </p:nvSpPr>
        <p:spPr>
          <a:xfrm>
            <a:off x="0" y="5971987"/>
            <a:ext cx="11713028" cy="400110"/>
          </a:xfrm>
          <a:prstGeom prst="rect">
            <a:avLst/>
          </a:prstGeom>
          <a:noFill/>
        </p:spPr>
        <p:txBody>
          <a:bodyPr wrap="square">
            <a:spAutoFit/>
          </a:bodyPr>
          <a:lstStyle/>
          <a:p>
            <a:pPr lvl="0" algn="ctr">
              <a:defRPr/>
            </a:pPr>
            <a:r>
              <a:rPr lang="en-US" altLang="en-US" sz="2000" kern="0" dirty="0" err="1">
                <a:solidFill>
                  <a:srgbClr val="0000CC"/>
                </a:solidFill>
                <a:latin typeface="Times New Roman" pitchFamily="18" charset="0"/>
                <a:cs typeface="Times New Roman" pitchFamily="18" charset="0"/>
              </a:rPr>
              <a:t>Năm</a:t>
            </a:r>
            <a:r>
              <a:rPr lang="en-US" altLang="en-US" sz="2000" kern="0" dirty="0">
                <a:solidFill>
                  <a:srgbClr val="0000CC"/>
                </a:solidFill>
                <a:latin typeface="Times New Roman" pitchFamily="18" charset="0"/>
                <a:cs typeface="Times New Roman" pitchFamily="18" charset="0"/>
              </a:rPr>
              <a:t> </a:t>
            </a:r>
            <a:r>
              <a:rPr lang="en-US" altLang="en-US" sz="2000" kern="0" dirty="0" err="1">
                <a:solidFill>
                  <a:srgbClr val="0000CC"/>
                </a:solidFill>
                <a:latin typeface="Times New Roman" pitchFamily="18" charset="0"/>
                <a:cs typeface="Times New Roman" pitchFamily="18" charset="0"/>
              </a:rPr>
              <a:t>học</a:t>
            </a:r>
            <a:r>
              <a:rPr lang="en-US" altLang="en-US" sz="2000" kern="0">
                <a:solidFill>
                  <a:srgbClr val="0000CC"/>
                </a:solidFill>
                <a:latin typeface="Times New Roman" pitchFamily="18" charset="0"/>
                <a:cs typeface="Times New Roman" pitchFamily="18" charset="0"/>
              </a:rPr>
              <a:t>: 2024 - 2025</a:t>
            </a:r>
            <a:endParaRPr lang="en-US" altLang="en-US" sz="2000" kern="0"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2375717711"/>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grpSp>
        <p:nvGrpSpPr>
          <p:cNvPr id="4" name="Group 3"/>
          <p:cNvGrpSpPr/>
          <p:nvPr/>
        </p:nvGrpSpPr>
        <p:grpSpPr>
          <a:xfrm>
            <a:off x="120037" y="1829673"/>
            <a:ext cx="5836273" cy="5254571"/>
            <a:chOff x="115971" y="1684674"/>
            <a:chExt cx="7237880" cy="4414705"/>
          </a:xfrm>
        </p:grpSpPr>
        <p:grpSp>
          <p:nvGrpSpPr>
            <p:cNvPr id="5" name="Group 3">
              <a:extLst>
                <a:ext uri="{FF2B5EF4-FFF2-40B4-BE49-F238E27FC236}">
                  <a16:creationId xmlns:a16="http://schemas.microsoft.com/office/drawing/2014/main" id="{9967F879-88EE-4288-9902-006D7900F7AA}"/>
                </a:ext>
              </a:extLst>
            </p:cNvPr>
            <p:cNvGrpSpPr>
              <a:grpSpLocks/>
            </p:cNvGrpSpPr>
            <p:nvPr/>
          </p:nvGrpSpPr>
          <p:grpSpPr bwMode="auto">
            <a:xfrm>
              <a:off x="115971" y="1697893"/>
              <a:ext cx="2351088" cy="4324553"/>
              <a:chOff x="720" y="1296"/>
              <a:chExt cx="1367" cy="2542"/>
            </a:xfrm>
          </p:grpSpPr>
          <p:sp>
            <p:nvSpPr>
              <p:cNvPr id="67" name="AutoShape 4">
                <a:extLst>
                  <a:ext uri="{FF2B5EF4-FFF2-40B4-BE49-F238E27FC236}">
                    <a16:creationId xmlns:a16="http://schemas.microsoft.com/office/drawing/2014/main" id="{88AE4512-1B72-425D-B5CF-4A02400D9460}"/>
                  </a:ext>
                </a:extLst>
              </p:cNvPr>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8" name="AutoShape 5">
                <a:extLst>
                  <a:ext uri="{FF2B5EF4-FFF2-40B4-BE49-F238E27FC236}">
                    <a16:creationId xmlns:a16="http://schemas.microsoft.com/office/drawing/2014/main" id="{8A69A02E-D119-4A3A-B774-3D64000EA2EC}"/>
                  </a:ext>
                </a:extLst>
              </p:cNvPr>
              <p:cNvSpPr>
                <a:spLocks noChangeArrowheads="1"/>
              </p:cNvSpPr>
              <p:nvPr/>
            </p:nvSpPr>
            <p:spPr bwMode="gray">
              <a:xfrm>
                <a:off x="741" y="1495"/>
                <a:ext cx="1334" cy="1766"/>
              </a:xfrm>
              <a:prstGeom prst="roundRect">
                <a:avLst>
                  <a:gd name="adj" fmla="val 16667"/>
                </a:avLst>
              </a:prstGeom>
              <a:solidFill>
                <a:srgbClr val="3CA1E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9" name="AutoShape 6">
                <a:extLst>
                  <a:ext uri="{FF2B5EF4-FFF2-40B4-BE49-F238E27FC236}">
                    <a16:creationId xmlns:a16="http://schemas.microsoft.com/office/drawing/2014/main" id="{58F7F221-E23B-42F9-94A3-DBBA1A024ACA}"/>
                  </a:ext>
                </a:extLst>
              </p:cNvPr>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0" name="AutoShape 7">
                <a:extLst>
                  <a:ext uri="{FF2B5EF4-FFF2-40B4-BE49-F238E27FC236}">
                    <a16:creationId xmlns:a16="http://schemas.microsoft.com/office/drawing/2014/main" id="{C1F36B97-86FD-4697-A970-95E0B2FC92B9}"/>
                  </a:ext>
                </a:extLst>
              </p:cNvPr>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1" name="AutoShape 8">
                <a:extLst>
                  <a:ext uri="{FF2B5EF4-FFF2-40B4-BE49-F238E27FC236}">
                    <a16:creationId xmlns:a16="http://schemas.microsoft.com/office/drawing/2014/main" id="{83F56F71-2F6D-47F6-B2E4-AAD1E48A561B}"/>
                  </a:ext>
                </a:extLst>
              </p:cNvPr>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2" name="AutoShape 9">
                <a:extLst>
                  <a:ext uri="{FF2B5EF4-FFF2-40B4-BE49-F238E27FC236}">
                    <a16:creationId xmlns:a16="http://schemas.microsoft.com/office/drawing/2014/main" id="{9A52883C-580A-4147-8F09-CED7156E4551}"/>
                  </a:ext>
                </a:extLst>
              </p:cNvPr>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73" name="Group 10">
                <a:extLst>
                  <a:ext uri="{FF2B5EF4-FFF2-40B4-BE49-F238E27FC236}">
                    <a16:creationId xmlns:a16="http://schemas.microsoft.com/office/drawing/2014/main" id="{5225E335-C97C-4129-AD7F-0672E9B68265}"/>
                  </a:ext>
                </a:extLst>
              </p:cNvPr>
              <p:cNvGrpSpPr>
                <a:grpSpLocks/>
              </p:cNvGrpSpPr>
              <p:nvPr/>
            </p:nvGrpSpPr>
            <p:grpSpPr bwMode="auto">
              <a:xfrm>
                <a:off x="1189" y="1296"/>
                <a:ext cx="405" cy="395"/>
                <a:chOff x="1289" y="582"/>
                <a:chExt cx="668" cy="652"/>
              </a:xfrm>
            </p:grpSpPr>
            <p:sp>
              <p:nvSpPr>
                <p:cNvPr id="75" name="Oval 11">
                  <a:extLst>
                    <a:ext uri="{FF2B5EF4-FFF2-40B4-BE49-F238E27FC236}">
                      <a16:creationId xmlns:a16="http://schemas.microsoft.com/office/drawing/2014/main" id="{0B9020A6-C79A-4E9E-9A4F-FB6635AAF8AA}"/>
                    </a:ext>
                  </a:extLst>
                </p:cNvPr>
                <p:cNvSpPr>
                  <a:spLocks noChangeArrowheads="1"/>
                </p:cNvSpPr>
                <p:nvPr/>
              </p:nvSpPr>
              <p:spPr bwMode="gray">
                <a:xfrm>
                  <a:off x="1289" y="582"/>
                  <a:ext cx="668" cy="540"/>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6" name="Oval 12">
                  <a:extLst>
                    <a:ext uri="{FF2B5EF4-FFF2-40B4-BE49-F238E27FC236}">
                      <a16:creationId xmlns:a16="http://schemas.microsoft.com/office/drawing/2014/main" id="{3968ECA8-0393-495E-9EF1-6ACC4AB1FC21}"/>
                    </a:ext>
                  </a:extLst>
                </p:cNvPr>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7" name="Oval 13">
                  <a:extLst>
                    <a:ext uri="{FF2B5EF4-FFF2-40B4-BE49-F238E27FC236}">
                      <a16:creationId xmlns:a16="http://schemas.microsoft.com/office/drawing/2014/main" id="{C4977CEB-BED7-4E08-8E53-0D226D0338C6}"/>
                    </a:ext>
                  </a:extLst>
                </p:cNvPr>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8" name="Oval 14">
                  <a:extLst>
                    <a:ext uri="{FF2B5EF4-FFF2-40B4-BE49-F238E27FC236}">
                      <a16:creationId xmlns:a16="http://schemas.microsoft.com/office/drawing/2014/main" id="{090FB721-169E-47F0-9C72-9472974680F3}"/>
                    </a:ext>
                  </a:extLst>
                </p:cNvPr>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9" name="Oval 15">
                  <a:extLst>
                    <a:ext uri="{FF2B5EF4-FFF2-40B4-BE49-F238E27FC236}">
                      <a16:creationId xmlns:a16="http://schemas.microsoft.com/office/drawing/2014/main" id="{705A2E57-6A9A-442E-BA61-C0D4E8BD133A}"/>
                    </a:ext>
                  </a:extLst>
                </p:cNvPr>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74" name="Text Box 16">
                <a:extLst>
                  <a:ext uri="{FF2B5EF4-FFF2-40B4-BE49-F238E27FC236}">
                    <a16:creationId xmlns:a16="http://schemas.microsoft.com/office/drawing/2014/main" id="{DA236293-5701-449D-8D17-4863CD9BE86D}"/>
                  </a:ext>
                </a:extLst>
              </p:cNvPr>
              <p:cNvSpPr txBox="1">
                <a:spLocks noChangeArrowheads="1"/>
              </p:cNvSpPr>
              <p:nvPr/>
            </p:nvSpPr>
            <p:spPr bwMode="gray">
              <a:xfrm>
                <a:off x="1271" y="1354"/>
                <a:ext cx="217"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7" name="Group 18">
              <a:extLst>
                <a:ext uri="{FF2B5EF4-FFF2-40B4-BE49-F238E27FC236}">
                  <a16:creationId xmlns:a16="http://schemas.microsoft.com/office/drawing/2014/main" id="{C73CEB11-45F8-4CE0-B847-37CED91D84AC}"/>
                </a:ext>
              </a:extLst>
            </p:cNvPr>
            <p:cNvGrpSpPr>
              <a:grpSpLocks/>
            </p:cNvGrpSpPr>
            <p:nvPr/>
          </p:nvGrpSpPr>
          <p:grpSpPr bwMode="auto">
            <a:xfrm>
              <a:off x="2556306" y="1694156"/>
              <a:ext cx="2346325" cy="4315277"/>
              <a:chOff x="2208" y="1296"/>
              <a:chExt cx="1365" cy="2542"/>
            </a:xfrm>
          </p:grpSpPr>
          <p:sp>
            <p:nvSpPr>
              <p:cNvPr id="55" name="AutoShape 19">
                <a:extLst>
                  <a:ext uri="{FF2B5EF4-FFF2-40B4-BE49-F238E27FC236}">
                    <a16:creationId xmlns:a16="http://schemas.microsoft.com/office/drawing/2014/main" id="{3FC15E51-C116-4BC4-8158-93DC4512125C}"/>
                  </a:ext>
                </a:extLst>
              </p:cNvPr>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6" name="AutoShape 20">
                <a:extLst>
                  <a:ext uri="{FF2B5EF4-FFF2-40B4-BE49-F238E27FC236}">
                    <a16:creationId xmlns:a16="http://schemas.microsoft.com/office/drawing/2014/main" id="{997D96FB-D0DB-478F-BB01-701EF23461C2}"/>
                  </a:ext>
                </a:extLst>
              </p:cNvPr>
              <p:cNvSpPr>
                <a:spLocks noChangeArrowheads="1"/>
              </p:cNvSpPr>
              <p:nvPr/>
            </p:nvSpPr>
            <p:spPr bwMode="gray">
              <a:xfrm>
                <a:off x="2229" y="1495"/>
                <a:ext cx="1322" cy="1766"/>
              </a:xfrm>
              <a:prstGeom prst="roundRect">
                <a:avLst>
                  <a:gd name="adj" fmla="val 16667"/>
                </a:avLst>
              </a:prstGeom>
              <a:solidFill>
                <a:srgbClr val="73E77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7" name="AutoShape 21">
                <a:extLst>
                  <a:ext uri="{FF2B5EF4-FFF2-40B4-BE49-F238E27FC236}">
                    <a16:creationId xmlns:a16="http://schemas.microsoft.com/office/drawing/2014/main" id="{EDF3D807-B421-4A3D-9F5C-702E17C2F892}"/>
                  </a:ext>
                </a:extLst>
              </p:cNvPr>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8" name="AutoShape 22">
                <a:extLst>
                  <a:ext uri="{FF2B5EF4-FFF2-40B4-BE49-F238E27FC236}">
                    <a16:creationId xmlns:a16="http://schemas.microsoft.com/office/drawing/2014/main" id="{90238364-271C-4C2F-A89E-F109737D08B4}"/>
                  </a:ext>
                </a:extLst>
              </p:cNvPr>
              <p:cNvSpPr>
                <a:spLocks noChangeArrowheads="1"/>
              </p:cNvSpPr>
              <p:nvPr/>
            </p:nvSpPr>
            <p:spPr bwMode="gray">
              <a:xfrm>
                <a:off x="2240" y="1509"/>
                <a:ext cx="1304" cy="446"/>
              </a:xfrm>
              <a:prstGeom prst="roundRect">
                <a:avLst>
                  <a:gd name="adj" fmla="val 50000"/>
                </a:avLst>
              </a:prstGeom>
              <a:gradFill rotWithShape="1">
                <a:gsLst>
                  <a:gs pos="0">
                    <a:srgbClr val="D0F7D4"/>
                  </a:gs>
                  <a:gs pos="100000">
                    <a:srgbClr val="73E77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9" name="Oval 23">
                <a:extLst>
                  <a:ext uri="{FF2B5EF4-FFF2-40B4-BE49-F238E27FC236}">
                    <a16:creationId xmlns:a16="http://schemas.microsoft.com/office/drawing/2014/main" id="{D35FB15C-F98F-4BF1-ACC7-A4A31C9DBC5E}"/>
                  </a:ext>
                </a:extLst>
              </p:cNvPr>
              <p:cNvSpPr>
                <a:spLocks noChangeArrowheads="1"/>
              </p:cNvSpPr>
              <p:nvPr/>
            </p:nvSpPr>
            <p:spPr bwMode="gray">
              <a:xfrm>
                <a:off x="2677" y="1296"/>
                <a:ext cx="405" cy="327"/>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0" name="Oval 24">
                <a:extLst>
                  <a:ext uri="{FF2B5EF4-FFF2-40B4-BE49-F238E27FC236}">
                    <a16:creationId xmlns:a16="http://schemas.microsoft.com/office/drawing/2014/main" id="{4F6FC0EC-4643-420D-B7F4-2B578D387350}"/>
                  </a:ext>
                </a:extLst>
              </p:cNvPr>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1" name="Oval 25">
                <a:extLst>
                  <a:ext uri="{FF2B5EF4-FFF2-40B4-BE49-F238E27FC236}">
                    <a16:creationId xmlns:a16="http://schemas.microsoft.com/office/drawing/2014/main" id="{518F870F-AAD1-4CE7-85A6-641ABF0B9984}"/>
                  </a:ext>
                </a:extLst>
              </p:cNvPr>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2" name="Oval 26">
                <a:extLst>
                  <a:ext uri="{FF2B5EF4-FFF2-40B4-BE49-F238E27FC236}">
                    <a16:creationId xmlns:a16="http://schemas.microsoft.com/office/drawing/2014/main" id="{7A07EC80-E3A6-49E9-8BDD-85F4B0D30949}"/>
                  </a:ext>
                </a:extLst>
              </p:cNvPr>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3" name="Oval 27">
                <a:extLst>
                  <a:ext uri="{FF2B5EF4-FFF2-40B4-BE49-F238E27FC236}">
                    <a16:creationId xmlns:a16="http://schemas.microsoft.com/office/drawing/2014/main" id="{34F07E69-5F68-4ED5-B7F8-0AFBFA175996}"/>
                  </a:ext>
                </a:extLst>
              </p:cNvPr>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4" name="Text Box 28">
                <a:extLst>
                  <a:ext uri="{FF2B5EF4-FFF2-40B4-BE49-F238E27FC236}">
                    <a16:creationId xmlns:a16="http://schemas.microsoft.com/office/drawing/2014/main" id="{27703364-31F2-4B13-A1EC-68B1E9090DD3}"/>
                  </a:ext>
                </a:extLst>
              </p:cNvPr>
              <p:cNvSpPr txBox="1">
                <a:spLocks noChangeArrowheads="1"/>
              </p:cNvSpPr>
              <p:nvPr/>
            </p:nvSpPr>
            <p:spPr bwMode="gray">
              <a:xfrm>
                <a:off x="2759" y="1354"/>
                <a:ext cx="217"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5" name="AutoShape 30">
                <a:extLst>
                  <a:ext uri="{FF2B5EF4-FFF2-40B4-BE49-F238E27FC236}">
                    <a16:creationId xmlns:a16="http://schemas.microsoft.com/office/drawing/2014/main" id="{35DC4A03-DBCF-4DF3-8DC8-85629DBB7F9D}"/>
                  </a:ext>
                </a:extLst>
              </p:cNvPr>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66" name="AutoShape 31">
                <a:extLst>
                  <a:ext uri="{FF2B5EF4-FFF2-40B4-BE49-F238E27FC236}">
                    <a16:creationId xmlns:a16="http://schemas.microsoft.com/office/drawing/2014/main" id="{A02CF455-2CE7-4F8F-A811-057E7DE19A37}"/>
                  </a:ext>
                </a:extLst>
              </p:cNvPr>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grpSp>
          <p:nvGrpSpPr>
            <p:cNvPr id="8" name="Group 32">
              <a:extLst>
                <a:ext uri="{FF2B5EF4-FFF2-40B4-BE49-F238E27FC236}">
                  <a16:creationId xmlns:a16="http://schemas.microsoft.com/office/drawing/2014/main" id="{A53EE801-4EF4-4FF4-9E40-EB02D98940C2}"/>
                </a:ext>
              </a:extLst>
            </p:cNvPr>
            <p:cNvGrpSpPr>
              <a:grpSpLocks/>
            </p:cNvGrpSpPr>
            <p:nvPr/>
          </p:nvGrpSpPr>
          <p:grpSpPr bwMode="auto">
            <a:xfrm>
              <a:off x="4994612" y="1684674"/>
              <a:ext cx="2351087" cy="4414705"/>
              <a:chOff x="3692" y="1296"/>
              <a:chExt cx="1367" cy="2542"/>
            </a:xfrm>
          </p:grpSpPr>
          <p:sp>
            <p:nvSpPr>
              <p:cNvPr id="42" name="AutoShape 33">
                <a:extLst>
                  <a:ext uri="{FF2B5EF4-FFF2-40B4-BE49-F238E27FC236}">
                    <a16:creationId xmlns:a16="http://schemas.microsoft.com/office/drawing/2014/main" id="{8648EC14-CB18-4ADA-857A-7630255DE3DC}"/>
                  </a:ext>
                </a:extLst>
              </p:cNvPr>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3" name="AutoShape 34">
                <a:extLst>
                  <a:ext uri="{FF2B5EF4-FFF2-40B4-BE49-F238E27FC236}">
                    <a16:creationId xmlns:a16="http://schemas.microsoft.com/office/drawing/2014/main" id="{10976DB5-BD36-4C7C-8E6F-994B6074C424}"/>
                  </a:ext>
                </a:extLst>
              </p:cNvPr>
              <p:cNvSpPr>
                <a:spLocks noChangeArrowheads="1"/>
              </p:cNvSpPr>
              <p:nvPr/>
            </p:nvSpPr>
            <p:spPr bwMode="gray">
              <a:xfrm>
                <a:off x="3717" y="1495"/>
                <a:ext cx="1322" cy="1766"/>
              </a:xfrm>
              <a:prstGeom prst="roundRect">
                <a:avLst>
                  <a:gd name="adj" fmla="val 16667"/>
                </a:avLst>
              </a:prstGeom>
              <a:solidFill>
                <a:srgbClr val="E9E065"/>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4" name="AutoShape 35">
                <a:extLst>
                  <a:ext uri="{FF2B5EF4-FFF2-40B4-BE49-F238E27FC236}">
                    <a16:creationId xmlns:a16="http://schemas.microsoft.com/office/drawing/2014/main" id="{B0F54481-650F-48AF-A4D4-8E1BFD0377F2}"/>
                  </a:ext>
                </a:extLst>
              </p:cNvPr>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5" name="AutoShape 36">
                <a:extLst>
                  <a:ext uri="{FF2B5EF4-FFF2-40B4-BE49-F238E27FC236}">
                    <a16:creationId xmlns:a16="http://schemas.microsoft.com/office/drawing/2014/main" id="{8BEB05FA-D77F-455B-9101-DD5DEACF1299}"/>
                  </a:ext>
                </a:extLst>
              </p:cNvPr>
              <p:cNvSpPr>
                <a:spLocks noChangeArrowheads="1"/>
              </p:cNvSpPr>
              <p:nvPr/>
            </p:nvSpPr>
            <p:spPr bwMode="gray">
              <a:xfrm>
                <a:off x="3728" y="1509"/>
                <a:ext cx="1304" cy="446"/>
              </a:xfrm>
              <a:prstGeom prst="roundRect">
                <a:avLst>
                  <a:gd name="adj" fmla="val 50000"/>
                </a:avLst>
              </a:prstGeom>
              <a:gradFill rotWithShape="1">
                <a:gsLst>
                  <a:gs pos="0">
                    <a:srgbClr val="F8F5CC"/>
                  </a:gs>
                  <a:gs pos="100000">
                    <a:srgbClr val="E9E06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46" name="Group 37">
                <a:extLst>
                  <a:ext uri="{FF2B5EF4-FFF2-40B4-BE49-F238E27FC236}">
                    <a16:creationId xmlns:a16="http://schemas.microsoft.com/office/drawing/2014/main" id="{F1CD36BD-C696-46E4-9909-BA92A4D06DFC}"/>
                  </a:ext>
                </a:extLst>
              </p:cNvPr>
              <p:cNvGrpSpPr>
                <a:grpSpLocks/>
              </p:cNvGrpSpPr>
              <p:nvPr/>
            </p:nvGrpSpPr>
            <p:grpSpPr bwMode="auto">
              <a:xfrm>
                <a:off x="4165" y="1296"/>
                <a:ext cx="405" cy="395"/>
                <a:chOff x="1289" y="582"/>
                <a:chExt cx="668" cy="652"/>
              </a:xfrm>
            </p:grpSpPr>
            <p:sp>
              <p:nvSpPr>
                <p:cNvPr id="50" name="Oval 38">
                  <a:extLst>
                    <a:ext uri="{FF2B5EF4-FFF2-40B4-BE49-F238E27FC236}">
                      <a16:creationId xmlns:a16="http://schemas.microsoft.com/office/drawing/2014/main" id="{76AF2E19-3C5A-4BC4-994C-59F4CFBB4769}"/>
                    </a:ext>
                  </a:extLst>
                </p:cNvPr>
                <p:cNvSpPr>
                  <a:spLocks noChangeArrowheads="1"/>
                </p:cNvSpPr>
                <p:nvPr/>
              </p:nvSpPr>
              <p:spPr bwMode="gray">
                <a:xfrm>
                  <a:off x="1289" y="582"/>
                  <a:ext cx="668" cy="540"/>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1" name="Oval 39">
                  <a:extLst>
                    <a:ext uri="{FF2B5EF4-FFF2-40B4-BE49-F238E27FC236}">
                      <a16:creationId xmlns:a16="http://schemas.microsoft.com/office/drawing/2014/main" id="{02EC12CD-9410-4FF0-9C0F-C28EE5E4D3CB}"/>
                    </a:ext>
                  </a:extLst>
                </p:cNvPr>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2" name="Oval 40">
                  <a:extLst>
                    <a:ext uri="{FF2B5EF4-FFF2-40B4-BE49-F238E27FC236}">
                      <a16:creationId xmlns:a16="http://schemas.microsoft.com/office/drawing/2014/main" id="{07625FC9-38CC-4CAC-8808-EB92B6488BAA}"/>
                    </a:ext>
                  </a:extLst>
                </p:cNvPr>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3" name="Oval 41">
                  <a:extLst>
                    <a:ext uri="{FF2B5EF4-FFF2-40B4-BE49-F238E27FC236}">
                      <a16:creationId xmlns:a16="http://schemas.microsoft.com/office/drawing/2014/main" id="{255FD346-AF8F-4771-BE12-E4268EB3AB28}"/>
                    </a:ext>
                  </a:extLst>
                </p:cNvPr>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4" name="Oval 42">
                  <a:extLst>
                    <a:ext uri="{FF2B5EF4-FFF2-40B4-BE49-F238E27FC236}">
                      <a16:creationId xmlns:a16="http://schemas.microsoft.com/office/drawing/2014/main" id="{69150E3E-5C0D-4535-8802-BE6D60E7A2AB}"/>
                    </a:ext>
                  </a:extLst>
                </p:cNvPr>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47" name="Text Box 43">
                <a:extLst>
                  <a:ext uri="{FF2B5EF4-FFF2-40B4-BE49-F238E27FC236}">
                    <a16:creationId xmlns:a16="http://schemas.microsoft.com/office/drawing/2014/main" id="{F049143B-914B-47D6-9C06-1EA20D43B405}"/>
                  </a:ext>
                </a:extLst>
              </p:cNvPr>
              <p:cNvSpPr txBox="1">
                <a:spLocks noChangeArrowheads="1"/>
              </p:cNvSpPr>
              <p:nvPr/>
            </p:nvSpPr>
            <p:spPr bwMode="gray">
              <a:xfrm>
                <a:off x="4252" y="1354"/>
                <a:ext cx="20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48" name="AutoShape 45">
                <a:extLst>
                  <a:ext uri="{FF2B5EF4-FFF2-40B4-BE49-F238E27FC236}">
                    <a16:creationId xmlns:a16="http://schemas.microsoft.com/office/drawing/2014/main" id="{A6FC360C-DBF4-4AEE-8C7C-9D3CF3A768BD}"/>
                  </a:ext>
                </a:extLst>
              </p:cNvPr>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9" name="AutoShape 46">
                <a:extLst>
                  <a:ext uri="{FF2B5EF4-FFF2-40B4-BE49-F238E27FC236}">
                    <a16:creationId xmlns:a16="http://schemas.microsoft.com/office/drawing/2014/main" id="{94CAA248-9AFB-4839-A658-9E58AF4CF9F6}"/>
                  </a:ext>
                </a:extLst>
              </p:cNvPr>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11" name="Rectangle 10"/>
            <p:cNvSpPr/>
            <p:nvPr/>
          </p:nvSpPr>
          <p:spPr>
            <a:xfrm>
              <a:off x="314068" y="2827517"/>
              <a:ext cx="1961772" cy="1162170"/>
            </a:xfrm>
            <a:prstGeom prst="rect">
              <a:avLst/>
            </a:prstGeom>
          </p:spPr>
          <p:txBody>
            <a:bodyPr wrap="square">
              <a:spAutoFit/>
            </a:bodyPr>
            <a:lstStyle/>
            <a:p>
              <a:pPr algn="ctr">
                <a:lnSpc>
                  <a:spcPct val="120000"/>
                </a:lnSpc>
              </a:pPr>
              <a:r>
                <a:rPr lang="en-US" sz="2400" b="1">
                  <a:solidFill>
                    <a:srgbClr val="000000"/>
                  </a:solidFill>
                  <a:latin typeface="Times New Roman" panose="02020603050405020304" pitchFamily="18" charset="0"/>
                  <a:ea typeface="Times New Roman" panose="02020603050405020304" pitchFamily="18" charset="0"/>
                </a:rPr>
                <a:t>T</a:t>
              </a:r>
              <a:r>
                <a:rPr lang="en-US" sz="2400" b="1">
                  <a:solidFill>
                    <a:srgbClr val="000000"/>
                  </a:solidFill>
                  <a:effectLst/>
                  <a:latin typeface="Times New Roman" panose="02020603050405020304" pitchFamily="18" charset="0"/>
                  <a:ea typeface="Times New Roman" panose="02020603050405020304" pitchFamily="18" charset="0"/>
                </a:rPr>
                <a:t>rong hoạt động LQVT</a:t>
              </a:r>
              <a:endParaRPr kumimoji="0" lang="en-US" sz="240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12" name="Rectangle 11"/>
            <p:cNvSpPr/>
            <p:nvPr/>
          </p:nvSpPr>
          <p:spPr>
            <a:xfrm>
              <a:off x="2691469" y="2916246"/>
              <a:ext cx="2072559" cy="100847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solidFill>
                    <a:srgbClr val="000000"/>
                  </a:solidFill>
                  <a:latin typeface="Times New Roman" panose="02020603050405020304" pitchFamily="18" charset="0"/>
                </a:rPr>
                <a:t>Trong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solidFill>
                    <a:srgbClr val="000000"/>
                  </a:solidFill>
                  <a:latin typeface="Times New Roman" panose="02020603050405020304" pitchFamily="18" charset="0"/>
                </a:rPr>
                <a:t>hoạt động LQCV</a:t>
              </a:r>
              <a:endParaRPr lang="pt-BR" sz="2400" b="1" dirty="0">
                <a:solidFill>
                  <a:srgbClr val="000000"/>
                </a:solidFill>
                <a:latin typeface="Times New Roman" panose="02020603050405020304" pitchFamily="18" charset="0"/>
              </a:endParaRPr>
            </a:p>
          </p:txBody>
        </p:sp>
        <p:sp>
          <p:nvSpPr>
            <p:cNvPr id="13" name="Rectangle 12"/>
            <p:cNvSpPr/>
            <p:nvPr/>
          </p:nvSpPr>
          <p:spPr>
            <a:xfrm>
              <a:off x="4917664" y="2905486"/>
              <a:ext cx="2436187" cy="1008474"/>
            </a:xfrm>
            <a:prstGeom prst="rect">
              <a:avLst/>
            </a:prstGeom>
          </p:spPr>
          <p:txBody>
            <a:bodyPr wrap="square">
              <a:spAutoFit/>
            </a:bodyPr>
            <a:lstStyle/>
            <a:p>
              <a:pPr algn="ctr" defTabSz="914400"/>
              <a:r>
                <a:rPr lang="en-US" sz="2400" b="1">
                  <a:solidFill>
                    <a:srgbClr val="000000"/>
                  </a:solidFill>
                  <a:latin typeface="Times New Roman" panose="02020603050405020304" pitchFamily="18" charset="0"/>
                </a:rPr>
                <a:t>T</a:t>
              </a:r>
              <a:r>
                <a:rPr lang="vi-VN" sz="2400" b="1">
                  <a:solidFill>
                    <a:srgbClr val="000000"/>
                  </a:solidFill>
                  <a:latin typeface="Times New Roman" panose="02020603050405020304" pitchFamily="18" charset="0"/>
                </a:rPr>
                <a:t>rong </a:t>
              </a:r>
              <a:endParaRPr lang="en-US" sz="2400" b="1">
                <a:solidFill>
                  <a:srgbClr val="000000"/>
                </a:solidFill>
                <a:latin typeface="Times New Roman" panose="02020603050405020304" pitchFamily="18" charset="0"/>
              </a:endParaRPr>
            </a:p>
            <a:p>
              <a:pPr algn="ctr" defTabSz="914400"/>
              <a:r>
                <a:rPr lang="vi-VN" sz="2400" b="1">
                  <a:solidFill>
                    <a:srgbClr val="000000"/>
                  </a:solidFill>
                  <a:latin typeface="Times New Roman" panose="02020603050405020304" pitchFamily="18" charset="0"/>
                </a:rPr>
                <a:t>hoạt động LQVH</a:t>
              </a:r>
              <a:endParaRPr kumimoji="0" lang="en-US" sz="2000" b="1"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endParaRPr>
            </a:p>
          </p:txBody>
        </p:sp>
      </p:grpSp>
      <p:sp>
        <p:nvSpPr>
          <p:cNvPr id="6" name="Rounded Rectangle 6">
            <a:extLst>
              <a:ext uri="{FF2B5EF4-FFF2-40B4-BE49-F238E27FC236}">
                <a16:creationId xmlns:a16="http://schemas.microsoft.com/office/drawing/2014/main" id="{2FA3B1CC-F0A5-AC1D-9003-48E132D2DC33}"/>
              </a:ext>
            </a:extLst>
          </p:cNvPr>
          <p:cNvSpPr/>
          <p:nvPr/>
        </p:nvSpPr>
        <p:spPr>
          <a:xfrm>
            <a:off x="497840" y="225371"/>
            <a:ext cx="9978680" cy="10335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r>
              <a:rPr lang="en-US" sz="2400" b="1" dirty="0" err="1">
                <a:solidFill>
                  <a:srgbClr val="C00000"/>
                </a:solidFill>
                <a:latin typeface="Times New Roman" panose="02020603050405020304" pitchFamily="18" charset="0"/>
                <a:ea typeface="Times New Roman" panose="02020603050405020304" pitchFamily="18" charset="0"/>
              </a:rPr>
              <a:t>Biện</a:t>
            </a:r>
            <a:r>
              <a:rPr lang="en-US" sz="2400" b="1" dirty="0">
                <a:solidFill>
                  <a:srgbClr val="C00000"/>
                </a:solidFill>
                <a:latin typeface="Times New Roman" panose="02020603050405020304" pitchFamily="18" charset="0"/>
                <a:ea typeface="Times New Roman" panose="02020603050405020304" pitchFamily="18" charset="0"/>
              </a:rPr>
              <a:t> </a:t>
            </a:r>
            <a:r>
              <a:rPr lang="en-US" sz="2400" b="1" dirty="0" err="1">
                <a:solidFill>
                  <a:srgbClr val="C00000"/>
                </a:solidFill>
                <a:latin typeface="Times New Roman" panose="02020603050405020304" pitchFamily="18" charset="0"/>
                <a:ea typeface="Times New Roman" panose="02020603050405020304" pitchFamily="18" charset="0"/>
              </a:rPr>
              <a:t>pháp</a:t>
            </a:r>
            <a:r>
              <a:rPr lang="en-US" sz="2400" b="1" dirty="0">
                <a:solidFill>
                  <a:srgbClr val="C00000"/>
                </a:solidFill>
                <a:latin typeface="Times New Roman" panose="02020603050405020304" pitchFamily="18" charset="0"/>
                <a:ea typeface="Times New Roman" panose="02020603050405020304" pitchFamily="18" charset="0"/>
              </a:rPr>
              <a:t> </a:t>
            </a:r>
          </a:p>
          <a:p>
            <a:pPr lvl="0" algn="ctr" defTabSz="914400"/>
            <a:r>
              <a:rPr lang="en-US" sz="2400" b="1">
                <a:solidFill>
                  <a:srgbClr val="C00000"/>
                </a:solidFill>
                <a:latin typeface="#9Slide03 BoosterNextFYThin" panose="02000203000000020004" pitchFamily="2" charset="0"/>
              </a:rPr>
              <a:t>“</a:t>
            </a:r>
            <a:r>
              <a:rPr lang="en-US" sz="2400" b="1">
                <a:solidFill>
                  <a:srgbClr val="C00000"/>
                </a:solidFill>
                <a:latin typeface="Times New Roman" panose="02020603050405020304" pitchFamily="18" charset="0"/>
                <a:ea typeface="Times New Roman" panose="02020603050405020304" pitchFamily="18" charset="0"/>
              </a:rPr>
              <a:t>Ứng dụng công nghệ thông tin trong hoạt động học”</a:t>
            </a:r>
            <a:endParaRPr kumimoji="0" lang="en-US" sz="2400" b="1" i="0" u="none" strike="noStrike" kern="1200" cap="none" spc="0" normalizeH="0" baseline="0" noProof="0" dirty="0">
              <a:ln>
                <a:noFill/>
              </a:ln>
              <a:solidFill>
                <a:srgbClr val="C00000"/>
              </a:solidFill>
              <a:effectLst/>
              <a:uLnTx/>
              <a:uFillTx/>
              <a:latin typeface="#9Slide03 BoosterNextFYThin" panose="02000203000000020004" pitchFamily="2" charset="0"/>
              <a:cs typeface="Times New Roman" panose="02020603050405020304" pitchFamily="18" charset="0"/>
            </a:endParaRPr>
          </a:p>
        </p:txBody>
      </p:sp>
      <p:grpSp>
        <p:nvGrpSpPr>
          <p:cNvPr id="93" name="Group 92">
            <a:extLst>
              <a:ext uri="{FF2B5EF4-FFF2-40B4-BE49-F238E27FC236}">
                <a16:creationId xmlns:a16="http://schemas.microsoft.com/office/drawing/2014/main" id="{AE27056A-CEBE-888E-9233-E8CC6014E0FC}"/>
              </a:ext>
            </a:extLst>
          </p:cNvPr>
          <p:cNvGrpSpPr/>
          <p:nvPr/>
        </p:nvGrpSpPr>
        <p:grpSpPr>
          <a:xfrm>
            <a:off x="6036025" y="1829673"/>
            <a:ext cx="5964457" cy="5254571"/>
            <a:chOff x="115971" y="1684674"/>
            <a:chExt cx="7305320" cy="4414705"/>
          </a:xfrm>
        </p:grpSpPr>
        <p:grpSp>
          <p:nvGrpSpPr>
            <p:cNvPr id="94" name="Group 3">
              <a:extLst>
                <a:ext uri="{FF2B5EF4-FFF2-40B4-BE49-F238E27FC236}">
                  <a16:creationId xmlns:a16="http://schemas.microsoft.com/office/drawing/2014/main" id="{3ABCD163-8CFF-FF0C-3896-55B57A3D89AD}"/>
                </a:ext>
              </a:extLst>
            </p:cNvPr>
            <p:cNvGrpSpPr>
              <a:grpSpLocks/>
            </p:cNvGrpSpPr>
            <p:nvPr/>
          </p:nvGrpSpPr>
          <p:grpSpPr bwMode="auto">
            <a:xfrm>
              <a:off x="115971" y="1697893"/>
              <a:ext cx="2351088" cy="4324553"/>
              <a:chOff x="720" y="1296"/>
              <a:chExt cx="1367" cy="2542"/>
            </a:xfrm>
          </p:grpSpPr>
          <p:sp>
            <p:nvSpPr>
              <p:cNvPr id="125" name="AutoShape 4">
                <a:extLst>
                  <a:ext uri="{FF2B5EF4-FFF2-40B4-BE49-F238E27FC236}">
                    <a16:creationId xmlns:a16="http://schemas.microsoft.com/office/drawing/2014/main" id="{CD5375D1-1F03-38F8-8D9A-2480A961A1CB}"/>
                  </a:ext>
                </a:extLst>
              </p:cNvPr>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6" name="AutoShape 5">
                <a:extLst>
                  <a:ext uri="{FF2B5EF4-FFF2-40B4-BE49-F238E27FC236}">
                    <a16:creationId xmlns:a16="http://schemas.microsoft.com/office/drawing/2014/main" id="{70BF4BA9-A94F-69EC-0D4D-77B964B3D59B}"/>
                  </a:ext>
                </a:extLst>
              </p:cNvPr>
              <p:cNvSpPr>
                <a:spLocks noChangeArrowheads="1"/>
              </p:cNvSpPr>
              <p:nvPr/>
            </p:nvSpPr>
            <p:spPr bwMode="gray">
              <a:xfrm>
                <a:off x="741" y="1495"/>
                <a:ext cx="1334" cy="1766"/>
              </a:xfrm>
              <a:prstGeom prst="roundRect">
                <a:avLst>
                  <a:gd name="adj" fmla="val 16667"/>
                </a:avLst>
              </a:prstGeom>
              <a:solidFill>
                <a:srgbClr val="3CA1E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7" name="AutoShape 6">
                <a:extLst>
                  <a:ext uri="{FF2B5EF4-FFF2-40B4-BE49-F238E27FC236}">
                    <a16:creationId xmlns:a16="http://schemas.microsoft.com/office/drawing/2014/main" id="{35C7027E-5D3A-783F-DD06-66C1457BCBA3}"/>
                  </a:ext>
                </a:extLst>
              </p:cNvPr>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9BCFF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8" name="AutoShape 7">
                <a:extLst>
                  <a:ext uri="{FF2B5EF4-FFF2-40B4-BE49-F238E27FC236}">
                    <a16:creationId xmlns:a16="http://schemas.microsoft.com/office/drawing/2014/main" id="{CD79500B-3658-ED42-85A9-A8522172CAC4}"/>
                  </a:ext>
                </a:extLst>
              </p:cNvPr>
              <p:cNvSpPr>
                <a:spLocks noChangeArrowheads="1"/>
              </p:cNvSpPr>
              <p:nvPr/>
            </p:nvSpPr>
            <p:spPr bwMode="gray">
              <a:xfrm>
                <a:off x="752" y="1509"/>
                <a:ext cx="1304" cy="446"/>
              </a:xfrm>
              <a:prstGeom prst="roundRect">
                <a:avLst>
                  <a:gd name="adj" fmla="val 50000"/>
                </a:avLst>
              </a:prstGeom>
              <a:gradFill rotWithShape="1">
                <a:gsLst>
                  <a:gs pos="0">
                    <a:srgbClr val="BEE0F7"/>
                  </a:gs>
                  <a:gs pos="100000">
                    <a:srgbClr val="3CA1E6">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9" name="AutoShape 8">
                <a:extLst>
                  <a:ext uri="{FF2B5EF4-FFF2-40B4-BE49-F238E27FC236}">
                    <a16:creationId xmlns:a16="http://schemas.microsoft.com/office/drawing/2014/main" id="{F39F702B-0017-A220-EE16-A843B253CA2A}"/>
                  </a:ext>
                </a:extLst>
              </p:cNvPr>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0" name="AutoShape 9">
                <a:extLst>
                  <a:ext uri="{FF2B5EF4-FFF2-40B4-BE49-F238E27FC236}">
                    <a16:creationId xmlns:a16="http://schemas.microsoft.com/office/drawing/2014/main" id="{799D3754-6374-9CEA-2072-0BE1642F35BA}"/>
                  </a:ext>
                </a:extLst>
              </p:cNvPr>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131" name="Group 10">
                <a:extLst>
                  <a:ext uri="{FF2B5EF4-FFF2-40B4-BE49-F238E27FC236}">
                    <a16:creationId xmlns:a16="http://schemas.microsoft.com/office/drawing/2014/main" id="{5521EF59-BEE1-2470-CC8A-A86C545D8ADF}"/>
                  </a:ext>
                </a:extLst>
              </p:cNvPr>
              <p:cNvGrpSpPr>
                <a:grpSpLocks/>
              </p:cNvGrpSpPr>
              <p:nvPr/>
            </p:nvGrpSpPr>
            <p:grpSpPr bwMode="auto">
              <a:xfrm>
                <a:off x="1189" y="1296"/>
                <a:ext cx="405" cy="395"/>
                <a:chOff x="1289" y="582"/>
                <a:chExt cx="668" cy="652"/>
              </a:xfrm>
            </p:grpSpPr>
            <p:sp>
              <p:nvSpPr>
                <p:cNvPr id="133" name="Oval 11">
                  <a:extLst>
                    <a:ext uri="{FF2B5EF4-FFF2-40B4-BE49-F238E27FC236}">
                      <a16:creationId xmlns:a16="http://schemas.microsoft.com/office/drawing/2014/main" id="{020EE7E6-28B6-4AF3-45B5-0E3116FE26DD}"/>
                    </a:ext>
                  </a:extLst>
                </p:cNvPr>
                <p:cNvSpPr>
                  <a:spLocks noChangeArrowheads="1"/>
                </p:cNvSpPr>
                <p:nvPr/>
              </p:nvSpPr>
              <p:spPr bwMode="gray">
                <a:xfrm>
                  <a:off x="1289" y="582"/>
                  <a:ext cx="668" cy="540"/>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4" name="Oval 12">
                  <a:extLst>
                    <a:ext uri="{FF2B5EF4-FFF2-40B4-BE49-F238E27FC236}">
                      <a16:creationId xmlns:a16="http://schemas.microsoft.com/office/drawing/2014/main" id="{81DE84F6-B4A8-954C-06FE-FCE63CAB360A}"/>
                    </a:ext>
                  </a:extLst>
                </p:cNvPr>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5" name="Oval 13">
                  <a:extLst>
                    <a:ext uri="{FF2B5EF4-FFF2-40B4-BE49-F238E27FC236}">
                      <a16:creationId xmlns:a16="http://schemas.microsoft.com/office/drawing/2014/main" id="{B81A3792-CC4F-8AAD-57A8-90B1CA71BF7B}"/>
                    </a:ext>
                  </a:extLst>
                </p:cNvPr>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6" name="Oval 14">
                  <a:extLst>
                    <a:ext uri="{FF2B5EF4-FFF2-40B4-BE49-F238E27FC236}">
                      <a16:creationId xmlns:a16="http://schemas.microsoft.com/office/drawing/2014/main" id="{A74E5A8A-6711-9278-761D-C9EC75AE4B6C}"/>
                    </a:ext>
                  </a:extLst>
                </p:cNvPr>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7" name="Oval 15">
                  <a:extLst>
                    <a:ext uri="{FF2B5EF4-FFF2-40B4-BE49-F238E27FC236}">
                      <a16:creationId xmlns:a16="http://schemas.microsoft.com/office/drawing/2014/main" id="{1E4E25FE-6DE0-72F6-B3A9-C7A30AAF316D}"/>
                    </a:ext>
                  </a:extLst>
                </p:cNvPr>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132" name="Text Box 16">
                <a:extLst>
                  <a:ext uri="{FF2B5EF4-FFF2-40B4-BE49-F238E27FC236}">
                    <a16:creationId xmlns:a16="http://schemas.microsoft.com/office/drawing/2014/main" id="{A8C29ABF-F7F2-35F0-3AA6-5E74A301B8C9}"/>
                  </a:ext>
                </a:extLst>
              </p:cNvPr>
              <p:cNvSpPr txBox="1">
                <a:spLocks noChangeArrowheads="1"/>
              </p:cNvSpPr>
              <p:nvPr/>
            </p:nvSpPr>
            <p:spPr bwMode="gray">
              <a:xfrm>
                <a:off x="1253" y="1354"/>
                <a:ext cx="254"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2400">
                    <a:solidFill>
                      <a:srgbClr val="000000"/>
                    </a:solidFill>
                  </a:rPr>
                  <a:t>d</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95" name="Group 18">
              <a:extLst>
                <a:ext uri="{FF2B5EF4-FFF2-40B4-BE49-F238E27FC236}">
                  <a16:creationId xmlns:a16="http://schemas.microsoft.com/office/drawing/2014/main" id="{48ECD37E-A51C-813D-6F19-7DA60DBF2F7E}"/>
                </a:ext>
              </a:extLst>
            </p:cNvPr>
            <p:cNvGrpSpPr>
              <a:grpSpLocks/>
            </p:cNvGrpSpPr>
            <p:nvPr/>
          </p:nvGrpSpPr>
          <p:grpSpPr bwMode="auto">
            <a:xfrm>
              <a:off x="2556306" y="1694156"/>
              <a:ext cx="2346325" cy="4315277"/>
              <a:chOff x="2208" y="1296"/>
              <a:chExt cx="1365" cy="2542"/>
            </a:xfrm>
          </p:grpSpPr>
          <p:sp>
            <p:nvSpPr>
              <p:cNvPr id="113" name="AutoShape 19">
                <a:extLst>
                  <a:ext uri="{FF2B5EF4-FFF2-40B4-BE49-F238E27FC236}">
                    <a16:creationId xmlns:a16="http://schemas.microsoft.com/office/drawing/2014/main" id="{C7A7A584-951A-1A00-FD16-6B71CC394FA9}"/>
                  </a:ext>
                </a:extLst>
              </p:cNvPr>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4" name="AutoShape 20">
                <a:extLst>
                  <a:ext uri="{FF2B5EF4-FFF2-40B4-BE49-F238E27FC236}">
                    <a16:creationId xmlns:a16="http://schemas.microsoft.com/office/drawing/2014/main" id="{F081E5F3-4350-C498-5138-B4843B66A959}"/>
                  </a:ext>
                </a:extLst>
              </p:cNvPr>
              <p:cNvSpPr>
                <a:spLocks noChangeArrowheads="1"/>
              </p:cNvSpPr>
              <p:nvPr/>
            </p:nvSpPr>
            <p:spPr bwMode="gray">
              <a:xfrm>
                <a:off x="2229" y="1495"/>
                <a:ext cx="1322" cy="1766"/>
              </a:xfrm>
              <a:prstGeom prst="roundRect">
                <a:avLst>
                  <a:gd name="adj" fmla="val 16667"/>
                </a:avLst>
              </a:prstGeom>
              <a:solidFill>
                <a:srgbClr val="73E77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5" name="AutoShape 21">
                <a:extLst>
                  <a:ext uri="{FF2B5EF4-FFF2-40B4-BE49-F238E27FC236}">
                    <a16:creationId xmlns:a16="http://schemas.microsoft.com/office/drawing/2014/main" id="{592BDDE8-7F69-6801-BCE7-F90BA19F34B1}"/>
                  </a:ext>
                </a:extLst>
              </p:cNvPr>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B3F2B9"/>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6" name="AutoShape 22">
                <a:extLst>
                  <a:ext uri="{FF2B5EF4-FFF2-40B4-BE49-F238E27FC236}">
                    <a16:creationId xmlns:a16="http://schemas.microsoft.com/office/drawing/2014/main" id="{627E3410-A49D-5576-655C-65806FCB99A9}"/>
                  </a:ext>
                </a:extLst>
              </p:cNvPr>
              <p:cNvSpPr>
                <a:spLocks noChangeArrowheads="1"/>
              </p:cNvSpPr>
              <p:nvPr/>
            </p:nvSpPr>
            <p:spPr bwMode="gray">
              <a:xfrm>
                <a:off x="2240" y="1509"/>
                <a:ext cx="1304" cy="446"/>
              </a:xfrm>
              <a:prstGeom prst="roundRect">
                <a:avLst>
                  <a:gd name="adj" fmla="val 50000"/>
                </a:avLst>
              </a:prstGeom>
              <a:gradFill rotWithShape="1">
                <a:gsLst>
                  <a:gs pos="0">
                    <a:srgbClr val="D0F7D4"/>
                  </a:gs>
                  <a:gs pos="100000">
                    <a:srgbClr val="73E77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7" name="Oval 23">
                <a:extLst>
                  <a:ext uri="{FF2B5EF4-FFF2-40B4-BE49-F238E27FC236}">
                    <a16:creationId xmlns:a16="http://schemas.microsoft.com/office/drawing/2014/main" id="{84CA4EBB-448A-BF9B-B64B-C012E38EC546}"/>
                  </a:ext>
                </a:extLst>
              </p:cNvPr>
              <p:cNvSpPr>
                <a:spLocks noChangeArrowheads="1"/>
              </p:cNvSpPr>
              <p:nvPr/>
            </p:nvSpPr>
            <p:spPr bwMode="gray">
              <a:xfrm>
                <a:off x="2677" y="1296"/>
                <a:ext cx="405" cy="327"/>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8" name="Oval 24">
                <a:extLst>
                  <a:ext uri="{FF2B5EF4-FFF2-40B4-BE49-F238E27FC236}">
                    <a16:creationId xmlns:a16="http://schemas.microsoft.com/office/drawing/2014/main" id="{01FA2574-2B71-FF73-4F0D-A1D74A1FE328}"/>
                  </a:ext>
                </a:extLst>
              </p:cNvPr>
              <p:cNvSpPr>
                <a:spLocks noChangeArrowheads="1"/>
              </p:cNvSpPr>
              <p:nvPr/>
            </p:nvSpPr>
            <p:spPr bwMode="gray">
              <a:xfrm>
                <a:off x="2681" y="1299"/>
                <a:ext cx="392" cy="39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9" name="Oval 25">
                <a:extLst>
                  <a:ext uri="{FF2B5EF4-FFF2-40B4-BE49-F238E27FC236}">
                    <a16:creationId xmlns:a16="http://schemas.microsoft.com/office/drawing/2014/main" id="{759B67C3-2DD4-0D7B-12ED-D3C2FBEDD5F4}"/>
                  </a:ext>
                </a:extLst>
              </p:cNvPr>
              <p:cNvSpPr>
                <a:spLocks noChangeArrowheads="1"/>
              </p:cNvSpPr>
              <p:nvPr/>
            </p:nvSpPr>
            <p:spPr bwMode="gray">
              <a:xfrm>
                <a:off x="2686" y="1301"/>
                <a:ext cx="383" cy="383"/>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0" name="Oval 26">
                <a:extLst>
                  <a:ext uri="{FF2B5EF4-FFF2-40B4-BE49-F238E27FC236}">
                    <a16:creationId xmlns:a16="http://schemas.microsoft.com/office/drawing/2014/main" id="{19FC510A-CB85-9630-DEF2-47A6FDABBEBF}"/>
                  </a:ext>
                </a:extLst>
              </p:cNvPr>
              <p:cNvSpPr>
                <a:spLocks noChangeArrowheads="1"/>
              </p:cNvSpPr>
              <p:nvPr/>
            </p:nvSpPr>
            <p:spPr bwMode="gray">
              <a:xfrm>
                <a:off x="2690" y="1305"/>
                <a:ext cx="364" cy="357"/>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1" name="Oval 27">
                <a:extLst>
                  <a:ext uri="{FF2B5EF4-FFF2-40B4-BE49-F238E27FC236}">
                    <a16:creationId xmlns:a16="http://schemas.microsoft.com/office/drawing/2014/main" id="{76D51C5F-4759-E501-C6D0-E163B558F130}"/>
                  </a:ext>
                </a:extLst>
              </p:cNvPr>
              <p:cNvSpPr>
                <a:spLocks noChangeArrowheads="1"/>
              </p:cNvSpPr>
              <p:nvPr/>
            </p:nvSpPr>
            <p:spPr bwMode="gray">
              <a:xfrm>
                <a:off x="2712" y="1315"/>
                <a:ext cx="323" cy="290"/>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2" name="Text Box 28">
                <a:extLst>
                  <a:ext uri="{FF2B5EF4-FFF2-40B4-BE49-F238E27FC236}">
                    <a16:creationId xmlns:a16="http://schemas.microsoft.com/office/drawing/2014/main" id="{5CAA484B-42C1-EF99-40E6-2820AB58ED70}"/>
                  </a:ext>
                </a:extLst>
              </p:cNvPr>
              <p:cNvSpPr txBox="1">
                <a:spLocks noChangeArrowheads="1"/>
              </p:cNvSpPr>
              <p:nvPr/>
            </p:nvSpPr>
            <p:spPr bwMode="gray">
              <a:xfrm>
                <a:off x="2741" y="1354"/>
                <a:ext cx="254"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a:ln>
                      <a:noFill/>
                    </a:ln>
                    <a:solidFill>
                      <a:srgbClr val="000000"/>
                    </a:solidFill>
                    <a:effectLst/>
                    <a:uLnTx/>
                    <a:uFillTx/>
                    <a:latin typeface="Arial" panose="020B0604020202020204" pitchFamily="34" charset="0"/>
                    <a:ea typeface="+mn-ea"/>
                    <a:cs typeface="+mn-cs"/>
                  </a:rPr>
                  <a:t>e</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23" name="AutoShape 30">
                <a:extLst>
                  <a:ext uri="{FF2B5EF4-FFF2-40B4-BE49-F238E27FC236}">
                    <a16:creationId xmlns:a16="http://schemas.microsoft.com/office/drawing/2014/main" id="{67195CD2-1523-AAF1-95A7-F0A0A317B596}"/>
                  </a:ext>
                </a:extLst>
              </p:cNvPr>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24" name="AutoShape 31">
                <a:extLst>
                  <a:ext uri="{FF2B5EF4-FFF2-40B4-BE49-F238E27FC236}">
                    <a16:creationId xmlns:a16="http://schemas.microsoft.com/office/drawing/2014/main" id="{6CC9A518-94F7-B21B-43B2-05CC89A4FBD4}"/>
                  </a:ext>
                </a:extLst>
              </p:cNvPr>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grpSp>
          <p:nvGrpSpPr>
            <p:cNvPr id="96" name="Group 32">
              <a:extLst>
                <a:ext uri="{FF2B5EF4-FFF2-40B4-BE49-F238E27FC236}">
                  <a16:creationId xmlns:a16="http://schemas.microsoft.com/office/drawing/2014/main" id="{4220AEEA-8B26-6C87-A274-A69941011C4D}"/>
                </a:ext>
              </a:extLst>
            </p:cNvPr>
            <p:cNvGrpSpPr>
              <a:grpSpLocks/>
            </p:cNvGrpSpPr>
            <p:nvPr/>
          </p:nvGrpSpPr>
          <p:grpSpPr bwMode="auto">
            <a:xfrm>
              <a:off x="4994612" y="1684674"/>
              <a:ext cx="2351087" cy="4414705"/>
              <a:chOff x="3692" y="1296"/>
              <a:chExt cx="1367" cy="2542"/>
            </a:xfrm>
          </p:grpSpPr>
          <p:sp>
            <p:nvSpPr>
              <p:cNvPr id="100" name="AutoShape 33">
                <a:extLst>
                  <a:ext uri="{FF2B5EF4-FFF2-40B4-BE49-F238E27FC236}">
                    <a16:creationId xmlns:a16="http://schemas.microsoft.com/office/drawing/2014/main" id="{02567D08-D759-BAF0-C991-CA1CEDD97708}"/>
                  </a:ext>
                </a:extLst>
              </p:cNvPr>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1" name="AutoShape 34">
                <a:extLst>
                  <a:ext uri="{FF2B5EF4-FFF2-40B4-BE49-F238E27FC236}">
                    <a16:creationId xmlns:a16="http://schemas.microsoft.com/office/drawing/2014/main" id="{59A8BE46-27D0-AAF6-18B2-606442845A3E}"/>
                  </a:ext>
                </a:extLst>
              </p:cNvPr>
              <p:cNvSpPr>
                <a:spLocks noChangeArrowheads="1"/>
              </p:cNvSpPr>
              <p:nvPr/>
            </p:nvSpPr>
            <p:spPr bwMode="gray">
              <a:xfrm>
                <a:off x="3717" y="1495"/>
                <a:ext cx="1322" cy="1766"/>
              </a:xfrm>
              <a:prstGeom prst="roundRect">
                <a:avLst>
                  <a:gd name="adj" fmla="val 16667"/>
                </a:avLst>
              </a:prstGeom>
              <a:solidFill>
                <a:srgbClr val="E9E065"/>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2" name="AutoShape 35">
                <a:extLst>
                  <a:ext uri="{FF2B5EF4-FFF2-40B4-BE49-F238E27FC236}">
                    <a16:creationId xmlns:a16="http://schemas.microsoft.com/office/drawing/2014/main" id="{ACE2441F-2A75-9704-7B80-AAD254F7177F}"/>
                  </a:ext>
                </a:extLst>
              </p:cNvPr>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F2EDA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3" name="AutoShape 36">
                <a:extLst>
                  <a:ext uri="{FF2B5EF4-FFF2-40B4-BE49-F238E27FC236}">
                    <a16:creationId xmlns:a16="http://schemas.microsoft.com/office/drawing/2014/main" id="{518BD08B-A958-674F-9884-71765D16285A}"/>
                  </a:ext>
                </a:extLst>
              </p:cNvPr>
              <p:cNvSpPr>
                <a:spLocks noChangeArrowheads="1"/>
              </p:cNvSpPr>
              <p:nvPr/>
            </p:nvSpPr>
            <p:spPr bwMode="gray">
              <a:xfrm>
                <a:off x="3728" y="1509"/>
                <a:ext cx="1304" cy="446"/>
              </a:xfrm>
              <a:prstGeom prst="roundRect">
                <a:avLst>
                  <a:gd name="adj" fmla="val 50000"/>
                </a:avLst>
              </a:prstGeom>
              <a:gradFill rotWithShape="1">
                <a:gsLst>
                  <a:gs pos="0">
                    <a:srgbClr val="F8F5CC"/>
                  </a:gs>
                  <a:gs pos="100000">
                    <a:srgbClr val="E9E06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nvGrpSpPr>
              <p:cNvPr id="104" name="Group 37">
                <a:extLst>
                  <a:ext uri="{FF2B5EF4-FFF2-40B4-BE49-F238E27FC236}">
                    <a16:creationId xmlns:a16="http://schemas.microsoft.com/office/drawing/2014/main" id="{1A67C853-A30A-783A-CD3F-55ACC32543B1}"/>
                  </a:ext>
                </a:extLst>
              </p:cNvPr>
              <p:cNvGrpSpPr>
                <a:grpSpLocks/>
              </p:cNvGrpSpPr>
              <p:nvPr/>
            </p:nvGrpSpPr>
            <p:grpSpPr bwMode="auto">
              <a:xfrm>
                <a:off x="4165" y="1296"/>
                <a:ext cx="405" cy="395"/>
                <a:chOff x="1289" y="582"/>
                <a:chExt cx="668" cy="652"/>
              </a:xfrm>
            </p:grpSpPr>
            <p:sp>
              <p:nvSpPr>
                <p:cNvPr id="108" name="Oval 38">
                  <a:extLst>
                    <a:ext uri="{FF2B5EF4-FFF2-40B4-BE49-F238E27FC236}">
                      <a16:creationId xmlns:a16="http://schemas.microsoft.com/office/drawing/2014/main" id="{A43DEEAB-079A-BC68-E389-9E9E7B5504EB}"/>
                    </a:ext>
                  </a:extLst>
                </p:cNvPr>
                <p:cNvSpPr>
                  <a:spLocks noChangeArrowheads="1"/>
                </p:cNvSpPr>
                <p:nvPr/>
              </p:nvSpPr>
              <p:spPr bwMode="gray">
                <a:xfrm>
                  <a:off x="1289" y="582"/>
                  <a:ext cx="668" cy="540"/>
                </a:xfrm>
                <a:prstGeom prst="ellipse">
                  <a:avLst/>
                </a:prstGeom>
                <a:solidFill>
                  <a:srgbClr val="333333"/>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9" name="Oval 39">
                  <a:extLst>
                    <a:ext uri="{FF2B5EF4-FFF2-40B4-BE49-F238E27FC236}">
                      <a16:creationId xmlns:a16="http://schemas.microsoft.com/office/drawing/2014/main" id="{31901013-F63F-A0EB-B9BF-F576E05AFEF0}"/>
                    </a:ext>
                  </a:extLst>
                </p:cNvPr>
                <p:cNvSpPr>
                  <a:spLocks noChangeArrowheads="1"/>
                </p:cNvSpPr>
                <p:nvPr/>
              </p:nvSpPr>
              <p:spPr bwMode="gray">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0" name="Oval 40">
                  <a:extLst>
                    <a:ext uri="{FF2B5EF4-FFF2-40B4-BE49-F238E27FC236}">
                      <a16:creationId xmlns:a16="http://schemas.microsoft.com/office/drawing/2014/main" id="{77EE5BE1-31E4-6E8E-6895-56A24CD18BF9}"/>
                    </a:ext>
                  </a:extLst>
                </p:cNvPr>
                <p:cNvSpPr>
                  <a:spLocks noChangeArrowheads="1"/>
                </p:cNvSpPr>
                <p:nvPr/>
              </p:nvSpPr>
              <p:spPr bwMode="gray">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1" name="Oval 41">
                  <a:extLst>
                    <a:ext uri="{FF2B5EF4-FFF2-40B4-BE49-F238E27FC236}">
                      <a16:creationId xmlns:a16="http://schemas.microsoft.com/office/drawing/2014/main" id="{9AFB97BE-41E6-7E39-5223-CCD57BC2F047}"/>
                    </a:ext>
                  </a:extLst>
                </p:cNvPr>
                <p:cNvSpPr>
                  <a:spLocks noChangeArrowheads="1"/>
                </p:cNvSpPr>
                <p:nvPr/>
              </p:nvSpPr>
              <p:spPr bwMode="gray">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2" name="Oval 42">
                  <a:extLst>
                    <a:ext uri="{FF2B5EF4-FFF2-40B4-BE49-F238E27FC236}">
                      <a16:creationId xmlns:a16="http://schemas.microsoft.com/office/drawing/2014/main" id="{CE4F4F03-9C78-9B8A-E91A-2F194970D061}"/>
                    </a:ext>
                  </a:extLst>
                </p:cNvPr>
                <p:cNvSpPr>
                  <a:spLocks noChangeArrowheads="1"/>
                </p:cNvSpPr>
                <p:nvPr/>
              </p:nvSpPr>
              <p:spPr bwMode="gray">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105" name="Text Box 43">
                <a:extLst>
                  <a:ext uri="{FF2B5EF4-FFF2-40B4-BE49-F238E27FC236}">
                    <a16:creationId xmlns:a16="http://schemas.microsoft.com/office/drawing/2014/main" id="{BF966FDF-266D-447E-6915-3998F1F3B119}"/>
                  </a:ext>
                </a:extLst>
              </p:cNvPr>
              <p:cNvSpPr txBox="1">
                <a:spLocks noChangeArrowheads="1"/>
              </p:cNvSpPr>
              <p:nvPr/>
            </p:nvSpPr>
            <p:spPr bwMode="gray">
              <a:xfrm>
                <a:off x="4259" y="1354"/>
                <a:ext cx="19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a:ln>
                      <a:noFill/>
                    </a:ln>
                    <a:solidFill>
                      <a:srgbClr val="000000"/>
                    </a:solidFill>
                    <a:effectLst/>
                    <a:uLnTx/>
                    <a:uFillTx/>
                    <a:latin typeface="Arial" panose="020B0604020202020204" pitchFamily="34" charset="0"/>
                    <a:ea typeface="+mn-ea"/>
                    <a:cs typeface="+mn-cs"/>
                  </a:rPr>
                  <a:t>f</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6" name="AutoShape 45">
                <a:extLst>
                  <a:ext uri="{FF2B5EF4-FFF2-40B4-BE49-F238E27FC236}">
                    <a16:creationId xmlns:a16="http://schemas.microsoft.com/office/drawing/2014/main" id="{B12F1470-F0A5-DF74-4968-844AF611C599}"/>
                  </a:ext>
                </a:extLst>
              </p:cNvPr>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7" name="AutoShape 46">
                <a:extLst>
                  <a:ext uri="{FF2B5EF4-FFF2-40B4-BE49-F238E27FC236}">
                    <a16:creationId xmlns:a16="http://schemas.microsoft.com/office/drawing/2014/main" id="{FFFAA747-9E72-0B05-1693-14F174DED9B5}"/>
                  </a:ext>
                </a:extLst>
              </p:cNvPr>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97" name="Rectangle 96">
              <a:extLst>
                <a:ext uri="{FF2B5EF4-FFF2-40B4-BE49-F238E27FC236}">
                  <a16:creationId xmlns:a16="http://schemas.microsoft.com/office/drawing/2014/main" id="{1A471694-7985-9EE5-519B-F6412711A30E}"/>
                </a:ext>
              </a:extLst>
            </p:cNvPr>
            <p:cNvSpPr/>
            <p:nvPr/>
          </p:nvSpPr>
          <p:spPr>
            <a:xfrm>
              <a:off x="189429" y="2871865"/>
              <a:ext cx="2275898" cy="1504953"/>
            </a:xfrm>
            <a:prstGeom prst="rect">
              <a:avLst/>
            </a:prstGeom>
          </p:spPr>
          <p:txBody>
            <a:bodyPr wrap="square">
              <a:spAutoFit/>
            </a:bodyPr>
            <a:lstStyle/>
            <a:p>
              <a:pPr algn="ctr">
                <a:lnSpc>
                  <a:spcPct val="120000"/>
                </a:lnSpc>
              </a:pPr>
              <a:r>
                <a:rPr lang="en-US" sz="2400" b="1">
                  <a:solidFill>
                    <a:srgbClr val="000000"/>
                  </a:solidFill>
                  <a:effectLst/>
                  <a:latin typeface="Times New Roman" panose="02020603050405020304" pitchFamily="18" charset="0"/>
                  <a:ea typeface="Times New Roman" panose="02020603050405020304" pitchFamily="18" charset="0"/>
                </a:rPr>
                <a:t>Trong </a:t>
              </a:r>
            </a:p>
            <a:p>
              <a:pPr algn="ctr">
                <a:lnSpc>
                  <a:spcPct val="120000"/>
                </a:lnSpc>
              </a:pPr>
              <a:r>
                <a:rPr lang="en-US" sz="2400" b="1">
                  <a:solidFill>
                    <a:srgbClr val="000000"/>
                  </a:solidFill>
                  <a:effectLst/>
                  <a:latin typeface="Times New Roman" panose="02020603050405020304" pitchFamily="18" charset="0"/>
                  <a:ea typeface="Times New Roman" panose="02020603050405020304" pitchFamily="18" charset="0"/>
                </a:rPr>
                <a:t>hoạt động KPKH</a:t>
              </a:r>
              <a:endParaRPr lang="en-US" sz="2400" b="1">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vi-VN" sz="2400" b="1">
                  <a:effectLst/>
                  <a:latin typeface="Times New Roman" panose="02020603050405020304" pitchFamily="18" charset="0"/>
                  <a:ea typeface="Times New Roman" panose="02020603050405020304" pitchFamily="18" charset="0"/>
                </a:rPr>
                <a:t> </a:t>
              </a:r>
              <a:endParaRPr kumimoji="0" lang="en-US" sz="240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98" name="Rectangle 97">
              <a:extLst>
                <a:ext uri="{FF2B5EF4-FFF2-40B4-BE49-F238E27FC236}">
                  <a16:creationId xmlns:a16="http://schemas.microsoft.com/office/drawing/2014/main" id="{4C5DA538-90CF-2724-6336-435F10E1EF1B}"/>
                </a:ext>
              </a:extLst>
            </p:cNvPr>
            <p:cNvSpPr/>
            <p:nvPr/>
          </p:nvSpPr>
          <p:spPr>
            <a:xfrm>
              <a:off x="2691469" y="2916246"/>
              <a:ext cx="2072559" cy="100847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solidFill>
                    <a:srgbClr val="000000"/>
                  </a:solidFill>
                  <a:latin typeface="Times New Roman" panose="02020603050405020304" pitchFamily="18" charset="0"/>
                </a:rPr>
                <a:t>Trong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a:solidFill>
                    <a:srgbClr val="000000"/>
                  </a:solidFill>
                  <a:latin typeface="Times New Roman" panose="02020603050405020304" pitchFamily="18" charset="0"/>
                </a:rPr>
                <a:t>hoạt động Tạo hình. </a:t>
              </a:r>
              <a:endParaRPr lang="pt-BR" sz="2400" b="1" dirty="0">
                <a:solidFill>
                  <a:srgbClr val="000000"/>
                </a:solidFill>
                <a:latin typeface="Times New Roman" panose="02020603050405020304" pitchFamily="18" charset="0"/>
              </a:endParaRPr>
            </a:p>
          </p:txBody>
        </p:sp>
        <p:sp>
          <p:nvSpPr>
            <p:cNvPr id="99" name="Rectangle 98">
              <a:extLst>
                <a:ext uri="{FF2B5EF4-FFF2-40B4-BE49-F238E27FC236}">
                  <a16:creationId xmlns:a16="http://schemas.microsoft.com/office/drawing/2014/main" id="{BBE809BD-F186-C8F0-4B99-6F25DD5A0A39}"/>
                </a:ext>
              </a:extLst>
            </p:cNvPr>
            <p:cNvSpPr/>
            <p:nvPr/>
          </p:nvSpPr>
          <p:spPr>
            <a:xfrm>
              <a:off x="4985103" y="2925050"/>
              <a:ext cx="2436188" cy="1267057"/>
            </a:xfrm>
            <a:prstGeom prst="rect">
              <a:avLst/>
            </a:prstGeom>
          </p:spPr>
          <p:txBody>
            <a:bodyPr wrap="square">
              <a:spAutoFit/>
            </a:bodyPr>
            <a:lstStyle/>
            <a:p>
              <a:pPr algn="ctr" defTabSz="914400"/>
              <a:r>
                <a:rPr lang="vi-VN" sz="2400" b="1">
                  <a:solidFill>
                    <a:srgbClr val="000000"/>
                  </a:solidFill>
                  <a:latin typeface="Times New Roman" panose="02020603050405020304" pitchFamily="18" charset="0"/>
                </a:rPr>
                <a:t>Trong</a:t>
              </a:r>
              <a:endParaRPr lang="en-US" sz="2400" b="1">
                <a:solidFill>
                  <a:srgbClr val="000000"/>
                </a:solidFill>
                <a:latin typeface="Times New Roman" panose="02020603050405020304" pitchFamily="18" charset="0"/>
              </a:endParaRPr>
            </a:p>
            <a:p>
              <a:pPr algn="ctr" defTabSz="914400"/>
              <a:r>
                <a:rPr lang="vi-VN" sz="2400" b="1">
                  <a:solidFill>
                    <a:srgbClr val="000000"/>
                  </a:solidFill>
                  <a:latin typeface="Times New Roman" panose="02020603050405020304" pitchFamily="18" charset="0"/>
                </a:rPr>
                <a:t> hoạt động Âm nhạc.</a:t>
              </a:r>
              <a:endParaRPr lang="en-US" sz="2400" b="1">
                <a:solidFill>
                  <a:srgbClr val="000000"/>
                </a:solidFill>
                <a:latin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endParaRPr>
            </a:p>
          </p:txBody>
        </p:sp>
      </p:grpSp>
    </p:spTree>
    <p:extLst>
      <p:ext uri="{BB962C8B-B14F-4D97-AF65-F5344CB8AC3E}">
        <p14:creationId xmlns:p14="http://schemas.microsoft.com/office/powerpoint/2010/main" val="67846594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3"/>
                                        </p:tgtEl>
                                        <p:attrNameLst>
                                          <p:attrName>style.visibility</p:attrName>
                                        </p:attrNameLst>
                                      </p:cBhvr>
                                      <p:to>
                                        <p:strVal val="visible"/>
                                      </p:to>
                                    </p:set>
                                    <p:animEffect transition="in" filter="fade">
                                      <p:cBhvr>
                                        <p:cTn id="17"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8" name="Rounded Rectangle 7"/>
          <p:cNvSpPr/>
          <p:nvPr/>
        </p:nvSpPr>
        <p:spPr>
          <a:xfrm>
            <a:off x="1593129" y="1232064"/>
            <a:ext cx="10114961" cy="541383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i="1">
                <a:solidFill>
                  <a:srgbClr val="0000FF"/>
                </a:solidFill>
                <a:latin typeface="Times New Roman" panose="02020603050405020304" pitchFamily="18" charset="0"/>
                <a:cs typeface="Times New Roman" panose="02020603050405020304" pitchFamily="18" charset="0"/>
              </a:rPr>
              <a:t>* Biểu tượng số đếm: ở </a:t>
            </a:r>
            <a:r>
              <a:rPr lang="en-US" sz="2400" i="1">
                <a:solidFill>
                  <a:srgbClr val="0000FF"/>
                </a:solidFill>
                <a:latin typeface="Times New Roman" panose="02020603050405020304" pitchFamily="18" charset="0"/>
                <a:cs typeface="Times New Roman" panose="02020603050405020304" pitchFamily="18" charset="0"/>
              </a:rPr>
              <a:t>N</a:t>
            </a:r>
            <a:r>
              <a:rPr lang="vi-VN" sz="2400" i="1">
                <a:solidFill>
                  <a:srgbClr val="0000FF"/>
                </a:solidFill>
                <a:latin typeface="Times New Roman" panose="02020603050405020304" pitchFamily="18" charset="0"/>
                <a:cs typeface="Times New Roman" panose="02020603050405020304" pitchFamily="18" charset="0"/>
              </a:rPr>
              <a:t>ội dung tôi thiết kế các giáo án điện tử các tiết học về số đếm từ 6 đến 10 như các số ở cả 3 loại tiết như: Dạy trẻ đếm đến 6, nhận biết nhóm có số lượng 6, nhận biết chữ số 6 ( 7, 8, 9, 10); Dạy trẻ tách gộp nhóm có số lượng 6 ( 7, 8, 9, 10); Ôn số lượng trong phạm vi 10</a:t>
            </a:r>
          </a:p>
          <a:p>
            <a:r>
              <a:rPr lang="vi-VN" sz="2400" i="1">
                <a:solidFill>
                  <a:srgbClr val="0000FF"/>
                </a:solidFill>
                <a:latin typeface="Times New Roman" panose="02020603050405020304" pitchFamily="18" charset="0"/>
                <a:cs typeface="Times New Roman" panose="02020603050405020304" pitchFamily="18" charset="0"/>
              </a:rPr>
              <a:t>* Biểu tượng hình dạng: tôi đã thiết kế một số giáo án điện tử với các đề tài: Nhận biết phân biệt khối cầu, khối trụ; Nhận biết phân biệt khối vuông, khối chữ nhật; Ôn nhận biết, phân biệt các khối.</a:t>
            </a:r>
          </a:p>
          <a:p>
            <a:r>
              <a:rPr lang="vi-VN" sz="2400" i="1">
                <a:solidFill>
                  <a:srgbClr val="0000FF"/>
                </a:solidFill>
                <a:latin typeface="Times New Roman" panose="02020603050405020304" pitchFamily="18" charset="0"/>
                <a:cs typeface="Times New Roman" panose="02020603050405020304" pitchFamily="18" charset="0"/>
              </a:rPr>
              <a:t>* Định hướng trong không gian: Trong những tiết học dạy trẻ định hướng không gian như “Dạy trẻ xác định phía phải, phía trái của đối tượng khác”; “ Dạy trẻ xác định phía trên, phía dưới, phía trước, phía sau của đối tượng khác không phải người”… nếu chỉ dung lời trẻ rất khó tưởng tượng nên tôi đã thiết kế bài giảng điện tử với những hình ảnh gần gũi trẻ được quan sát trên màn hình giúp trẻ dễ tưởng tượng và dễ hiểu hơn.</a:t>
            </a:r>
          </a:p>
          <a:p>
            <a:endParaRPr lang="en-US" dirty="0"/>
          </a:p>
        </p:txBody>
      </p:sp>
      <p:sp>
        <p:nvSpPr>
          <p:cNvPr id="17" name="Rounded Rectangle 6">
            <a:extLst>
              <a:ext uri="{FF2B5EF4-FFF2-40B4-BE49-F238E27FC236}">
                <a16:creationId xmlns:a16="http://schemas.microsoft.com/office/drawing/2014/main" id="{F0B8A75C-B554-4810-AB03-2C107EB96848}"/>
              </a:ext>
            </a:extLst>
          </p:cNvPr>
          <p:cNvSpPr/>
          <p:nvPr/>
        </p:nvSpPr>
        <p:spPr>
          <a:xfrm>
            <a:off x="244641" y="92818"/>
            <a:ext cx="6858000" cy="873760"/>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sz="2400" b="1">
                <a:solidFill>
                  <a:srgbClr val="000000"/>
                </a:solidFill>
                <a:latin typeface="Times New Roman" panose="02020603050405020304" pitchFamily="18" charset="0"/>
                <a:ea typeface="Times New Roman" panose="02020603050405020304" pitchFamily="18" charset="0"/>
              </a:rPr>
              <a:t>a. Trong hoạt động LQVT</a:t>
            </a:r>
          </a:p>
        </p:txBody>
      </p:sp>
    </p:spTree>
    <p:extLst>
      <p:ext uri="{BB962C8B-B14F-4D97-AF65-F5344CB8AC3E}">
        <p14:creationId xmlns:p14="http://schemas.microsoft.com/office/powerpoint/2010/main" val="2973356259"/>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8" name="Rounded Rectangle 7"/>
          <p:cNvSpPr/>
          <p:nvPr/>
        </p:nvSpPr>
        <p:spPr>
          <a:xfrm>
            <a:off x="847955" y="1750113"/>
            <a:ext cx="10473637" cy="37739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400">
                <a:solidFill>
                  <a:srgbClr val="0000FF"/>
                </a:solidFill>
                <a:latin typeface="Times New Roman" panose="02020603050405020304" pitchFamily="18" charset="0"/>
                <a:cs typeface="Times New Roman" panose="02020603050405020304" pitchFamily="18" charset="0"/>
              </a:rPr>
              <a:t>Ngoài ra ở các nội dung khác tôi sưu tầm và thiết kế  các giáo án điện tử với một số đề tài như: Dạy trẻ xếp theo quy tắc 1 – 1 – 1; Dạy trẻ xếp theo quy tắc 3 đối tượng có số lượng khác nhau; Dạy trẻ các ngày trong tuần; Ý nghĩa của các con số trong cuộc sống... </a:t>
            </a:r>
          </a:p>
          <a:p>
            <a:pPr algn="just"/>
            <a:r>
              <a:rPr lang="vi-VN" sz="2400">
                <a:solidFill>
                  <a:srgbClr val="0000FF"/>
                </a:solidFill>
                <a:latin typeface="Times New Roman" panose="02020603050405020304" pitchFamily="18" charset="0"/>
                <a:cs typeface="Times New Roman" panose="02020603050405020304" pitchFamily="18" charset="0"/>
              </a:rPr>
              <a:t>Ngoài việc thiết kế một số trò chơi nói trên tôi còn ứng dụng công nghệ thông tin trong việc sưu tầm hình ảnh để xây dựng một số bài tập giúp cá nhân trẻ được rèn kĩ năng đã học: Bài tập xếp theo quy tắc, bài tập vẽ thêm hoặc gạch bớt để tương ứng với chữ số cho trước, nối đồ dùng đồ chơi với khối tương ứng... </a:t>
            </a:r>
            <a:endParaRPr lang="en-US" dirty="0"/>
          </a:p>
        </p:txBody>
      </p:sp>
      <p:sp>
        <p:nvSpPr>
          <p:cNvPr id="17" name="Rounded Rectangle 6">
            <a:extLst>
              <a:ext uri="{FF2B5EF4-FFF2-40B4-BE49-F238E27FC236}">
                <a16:creationId xmlns:a16="http://schemas.microsoft.com/office/drawing/2014/main" id="{F0B8A75C-B554-4810-AB03-2C107EB96848}"/>
              </a:ext>
            </a:extLst>
          </p:cNvPr>
          <p:cNvSpPr/>
          <p:nvPr/>
        </p:nvSpPr>
        <p:spPr>
          <a:xfrm>
            <a:off x="244641" y="92818"/>
            <a:ext cx="6858000" cy="873760"/>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sz="2400" b="1" dirty="0">
                <a:solidFill>
                  <a:srgbClr val="000000"/>
                </a:solidFill>
                <a:latin typeface="Times New Roman" panose="02020603050405020304" pitchFamily="18" charset="0"/>
                <a:ea typeface="Times New Roman" panose="02020603050405020304" pitchFamily="18" charset="0"/>
              </a:rPr>
              <a:t>a</a:t>
            </a:r>
            <a:r>
              <a:rPr lang="en-US" sz="2400" b="1">
                <a:solidFill>
                  <a:srgbClr val="000000"/>
                </a:solidFill>
                <a:latin typeface="Times New Roman" panose="02020603050405020304" pitchFamily="18" charset="0"/>
                <a:ea typeface="Times New Roman" panose="02020603050405020304" pitchFamily="18" charset="0"/>
              </a:rPr>
              <a:t>. Trong hoạt động LQVT</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09362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8" name="Rounded Rectangle 7"/>
          <p:cNvSpPr/>
          <p:nvPr/>
        </p:nvSpPr>
        <p:spPr>
          <a:xfrm>
            <a:off x="847955" y="1750113"/>
            <a:ext cx="10473637" cy="37739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vi-VN" sz="2400">
                <a:solidFill>
                  <a:srgbClr val="0000FF"/>
                </a:solidFill>
                <a:latin typeface="Times New Roman" panose="02020603050405020304" pitchFamily="18" charset="0"/>
                <a:cs typeface="Times New Roman" panose="02020603050405020304" pitchFamily="18" charset="0"/>
              </a:rPr>
              <a:t>Trong thực tế khi ứng dụng công nghệ thông tin và các phần mềm vào hoạt động cho trẻ làm quen với toán tôi  thấy công việc chuẩn bị cho hoạt động của giáo viên được giảm tải rất nhiều, ngoài việc chỉnh sửa giáo án điện tử thì giáo viên chỉ cần bày biện sắp xếp lại 1 số đồ dùng đồ chơi trong nhóm lớp sao cho phù hợp với nội dung hoạt động của tiết học. Bên cạnh đó bài giảng với những hình ảnh đẹp, ngộ nghĩnh kèm theo âm thanh sống động ngay lập tức sẽ thu hút được sự tập trung chú ý của trẻ  vì vậy mà trẻ  rất hứng thú và tích cực tham gia hoạt động, hăng hái giơ tay phát biểu trong giờ học trẻ rất hứng thú chính vì vậy mà kết quả đạt được trên trẻ rất cao so với trước.</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7" name="Rounded Rectangle 6">
            <a:extLst>
              <a:ext uri="{FF2B5EF4-FFF2-40B4-BE49-F238E27FC236}">
                <a16:creationId xmlns:a16="http://schemas.microsoft.com/office/drawing/2014/main" id="{F0B8A75C-B554-4810-AB03-2C107EB96848}"/>
              </a:ext>
            </a:extLst>
          </p:cNvPr>
          <p:cNvSpPr/>
          <p:nvPr/>
        </p:nvSpPr>
        <p:spPr>
          <a:xfrm>
            <a:off x="244641" y="92818"/>
            <a:ext cx="6858000" cy="873760"/>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a:t>
            </a:r>
            <a:r>
              <a:rPr kumimoji="0" lang="en-US" sz="24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Trong hoạt động LQVT</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564844323"/>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16" name="Rounded Rectangle 5">
            <a:extLst>
              <a:ext uri="{FF2B5EF4-FFF2-40B4-BE49-F238E27FC236}">
                <a16:creationId xmlns:a16="http://schemas.microsoft.com/office/drawing/2014/main" id="{E49145C3-CE8E-C137-1622-5434095350FE}"/>
              </a:ext>
            </a:extLst>
          </p:cNvPr>
          <p:cNvSpPr/>
          <p:nvPr/>
        </p:nvSpPr>
        <p:spPr>
          <a:xfrm>
            <a:off x="1941922" y="587652"/>
            <a:ext cx="9832156" cy="6270348"/>
          </a:xfrm>
          <a:prstGeom prst="roundRect">
            <a:avLst/>
          </a:prstGeom>
          <a:solidFill>
            <a:srgbClr val="FCEFEE"/>
          </a:solidFill>
          <a:ln>
            <a:solidFill>
              <a:srgbClr val="4674CA"/>
            </a:solidFill>
          </a:ln>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79388" algn="just"/>
            <a:r>
              <a:rPr lang="vi-VN" sz="2000" i="1">
                <a:solidFill>
                  <a:schemeClr val="tx1"/>
                </a:solidFill>
                <a:latin typeface="Times New Roman" panose="02020603050405020304" pitchFamily="18" charset="0"/>
                <a:cs typeface="Times New Roman" panose="02020603050405020304" pitchFamily="18" charset="0"/>
              </a:rPr>
              <a:t>Làm quen chữ viết là một môn học rất quan trọng trong việc chuẩn bị cho trẻ vào lớp. Làm quen chữ cái giúp trẻ nhận biết và phát âm đúng 29 chữ cái trong bảng chữ cái Tiếng Việt. Để hoạt động“ Làm quen chữ cái” thật sự cuốn hút trẻ và mang lại hiệu quả cao tôi đã sử dụng phần mềm PowerPoint để thiết kế các bài giảng điện tử sử dụng trong các giờ học làm quen với 12 nhóm chữ và một số trò chơi với chữ viết</a:t>
            </a:r>
          </a:p>
          <a:p>
            <a:pPr marL="179388" algn="just"/>
            <a:r>
              <a:rPr lang="vi-VN" sz="2000" i="1">
                <a:solidFill>
                  <a:schemeClr val="tx1"/>
                </a:solidFill>
                <a:latin typeface="Times New Roman" panose="02020603050405020304" pitchFamily="18" charset="0"/>
                <a:cs typeface="Times New Roman" panose="02020603050405020304" pitchFamily="18" charset="0"/>
              </a:rPr>
              <a:t>Bài giảng điện tử dạy trẻ làm quen với chữ cái vẫn được thiết kế theo quy trình các bước dạy trẻ làm quen chữ viết thông thường nhưng thay vì cô phải đưa tranh sống động hợp với chủ điểm được giáo viên tìm kiếm trên trên Google hình ảnh có từ chứa chữ cái tương ứng sẽ xuất hiện với các hiệu ứng Etran khác nhau tùy giáo viên lựa chọn. Các chữ cái trong băng  từ  được xuất hiện lần lượt theo thứ tự. Khi cho trẻ tìm các chữ cái đã học và phát âm nếu trẻ kích chuột đúng sẽ có tiếng khen ngợi hoặc tiếng vỗ tay, nếu chưa đúng sẽ có tiếng động viên khuyến khích trẻ… Khi cô phân tích đặc điểm cấu tạo của chữ tôi sử dụng phần mềm Paint có sẵn trong máy tính để cắt các nét chữ kết hợp với việc tạo hiệu ứng xuất hiện phù hợp giúp trẻ nhớ lâu hơn đặc điểm của từng chữ cái khi làm quen.</a:t>
            </a:r>
          </a:p>
          <a:p>
            <a:pPr marL="179388" algn="just"/>
            <a:r>
              <a:rPr lang="vi-VN" sz="2000" i="1">
                <a:solidFill>
                  <a:schemeClr val="tx1"/>
                </a:solidFill>
                <a:latin typeface="Times New Roman" panose="02020603050405020304" pitchFamily="18" charset="0"/>
                <a:cs typeface="Times New Roman" panose="02020603050405020304" pitchFamily="18" charset="0"/>
              </a:rPr>
              <a:t>Tuy nhiên nếu giờ học chữ cái nào cũng được thiết kế giống nhau như một lối mòn thì hứng thú của trẻ cũng sẽ giảm, chính vì vậy mà ở một số nhóm chữ khác tôi đã thiết kế phần trò chơi tương tác để trẻ được sử dụng các thao tác với chuột máy tính.</a:t>
            </a:r>
          </a:p>
          <a:p>
            <a:pPr lvl="0" defTabSz="914400">
              <a:defRPr/>
            </a:pPr>
            <a:endParaRPr kumimoji="0" lang="en-US" sz="2000" b="0" i="0" u="none" strike="noStrike" kern="1200" cap="none" spc="0" normalizeH="0" baseline="0" noProof="0" dirty="0">
              <a:ln w="18415" cmpd="sng">
                <a:solidFill>
                  <a:srgbClr val="FFFFFF"/>
                </a:solidFill>
                <a:prstDash val="solid"/>
              </a:ln>
              <a:solidFill>
                <a:srgbClr val="800080"/>
              </a:solidFill>
              <a:effectLst/>
              <a:uLnTx/>
              <a:uFillTx/>
              <a:latin typeface="Times New Roman" pitchFamily="18" charset="0"/>
              <a:cs typeface="Times New Roman" pitchFamily="18" charset="0"/>
            </a:endParaRPr>
          </a:p>
        </p:txBody>
      </p:sp>
      <p:sp>
        <p:nvSpPr>
          <p:cNvPr id="17" name="Oval 16">
            <a:extLst>
              <a:ext uri="{FF2B5EF4-FFF2-40B4-BE49-F238E27FC236}">
                <a16:creationId xmlns:a16="http://schemas.microsoft.com/office/drawing/2014/main" id="{86DFA13D-2BCB-4BF0-35C9-E8C64628D62D}"/>
              </a:ext>
            </a:extLst>
          </p:cNvPr>
          <p:cNvSpPr/>
          <p:nvPr/>
        </p:nvSpPr>
        <p:spPr>
          <a:xfrm>
            <a:off x="120164" y="137007"/>
            <a:ext cx="2175642" cy="2160809"/>
          </a:xfrm>
          <a:prstGeom prst="ellipse">
            <a:avLst/>
          </a:prstGeom>
          <a:solidFill>
            <a:srgbClr val="FFFF99"/>
          </a:solidFill>
          <a:ln>
            <a:solidFill>
              <a:srgbClr val="4976CA"/>
            </a:solidFill>
          </a:ln>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lvl="0" algn="ctr" defTabSz="914400">
              <a:defRPr/>
            </a:pPr>
            <a:r>
              <a:rPr lang="en-US" sz="2400" b="1" dirty="0">
                <a:solidFill>
                  <a:srgbClr val="000000"/>
                </a:solidFill>
                <a:latin typeface="Times New Roman" panose="02020603050405020304" pitchFamily="18" charset="0"/>
              </a:rPr>
              <a:t>b</a:t>
            </a:r>
            <a:r>
              <a:rPr lang="en-US" sz="2400" b="1">
                <a:solidFill>
                  <a:srgbClr val="000000"/>
                </a:solidFill>
                <a:latin typeface="Times New Roman" panose="02020603050405020304" pitchFamily="18" charset="0"/>
              </a:rPr>
              <a:t>. Trong </a:t>
            </a:r>
          </a:p>
          <a:p>
            <a:pPr lvl="0" algn="ctr" defTabSz="914400">
              <a:defRPr/>
            </a:pPr>
            <a:r>
              <a:rPr lang="en-US" sz="2400" b="1">
                <a:solidFill>
                  <a:srgbClr val="000000"/>
                </a:solidFill>
                <a:latin typeface="Times New Roman" panose="02020603050405020304" pitchFamily="18" charset="0"/>
              </a:rPr>
              <a:t>hoạt động LQCV</a:t>
            </a:r>
            <a:endParaRPr lang="pt-BR" sz="2400" b="1">
              <a:solidFill>
                <a:srgbClr val="000000"/>
              </a:solidFill>
              <a:latin typeface="Times New Roman" panose="02020603050405020304" pitchFamily="18" charset="0"/>
            </a:endParaRPr>
          </a:p>
          <a:p>
            <a:pPr lvl="0" algn="ctr" defTabSz="914400">
              <a:defRPr/>
            </a:pPr>
            <a:endParaRPr lang="pt-BR" sz="2400"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971439331"/>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randombar(horizontal)">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3" name="Flowchart: Terminator 2"/>
          <p:cNvSpPr/>
          <p:nvPr/>
        </p:nvSpPr>
        <p:spPr>
          <a:xfrm>
            <a:off x="406400" y="447042"/>
            <a:ext cx="8991600" cy="693602"/>
          </a:xfrm>
          <a:prstGeom prst="flowChartTerminator">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                  c. </a:t>
            </a:r>
            <a:r>
              <a:rPr lang="vi-VN" sz="2400" b="1">
                <a:solidFill>
                  <a:srgbClr val="0000FF"/>
                </a:solidFill>
                <a:latin typeface="Times New Roman" panose="02020603050405020304" pitchFamily="18" charset="0"/>
                <a:cs typeface="Times New Roman" panose="02020603050405020304" pitchFamily="18" charset="0"/>
              </a:rPr>
              <a:t>Trong hoạt động LQVH</a:t>
            </a:r>
          </a:p>
        </p:txBody>
      </p:sp>
      <p:sp>
        <p:nvSpPr>
          <p:cNvPr id="17" name="Rounded Rectangle 16"/>
          <p:cNvSpPr/>
          <p:nvPr/>
        </p:nvSpPr>
        <p:spPr>
          <a:xfrm>
            <a:off x="1249680" y="1388550"/>
            <a:ext cx="10525760" cy="5022409"/>
          </a:xfrm>
          <a:prstGeom prst="roundRect">
            <a:avLst/>
          </a:prstGeom>
          <a:solidFill>
            <a:schemeClr val="accent6">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just"/>
            <a:r>
              <a:rPr lang="en-US">
                <a:solidFill>
                  <a:srgbClr val="CC00CC"/>
                </a:solidFill>
                <a:latin typeface="Times New Roman" panose="02020603050405020304" pitchFamily="18" charset="0"/>
                <a:cs typeface="Times New Roman" panose="02020603050405020304" pitchFamily="18" charset="0"/>
              </a:rPr>
              <a:t>	</a:t>
            </a:r>
            <a:r>
              <a:rPr lang="vi-VN" sz="2000">
                <a:solidFill>
                  <a:srgbClr val="CC00CC"/>
                </a:solidFill>
                <a:latin typeface="Times New Roman" panose="02020603050405020304" pitchFamily="18" charset="0"/>
                <a:cs typeface="Times New Roman" panose="02020603050405020304" pitchFamily="18" charset="0"/>
              </a:rPr>
              <a:t>Trẻ em chưa thể hiểu được ý nghĩa tiềm ẩn trong mỗi câu chuyện thế nhưng trẻ rất thích được nghe người lớn kể chuyện, thích đọc thơ hoặc những bài đồng dao, ca dao phù hợp với lứa tuổi. Mục đích của việc cho trẻ làm quen văn học là giúp cho trẻ hình thành và phát triển ngôn ngữ là phương tiện hình thành đạo đức cho trẻ biết yêu ghét rõ ràng. Làm quen văn học còn hình thành cho trẻ lòng yêu thiên nhiên, Tổ quốc, tình yêu thương con người rộng lớn. Hình thành và phát triển thói quen tốt trong sinh hoạt tập thể đó là tính tổ chức kỷ luật tự chủ mạnh dạn trước mọi người. Dạy trẻ làm quen văn học còn là phương tiện nâng cao khả năng trí tuệ, giúp trẻ phát triển trí nhớ, trí tưởng tượng, cũng cố kiến thức trẻ qua học tập vui chơi. Không những thế văn học còn là nguồn sữa mẹ nuôi dưỡng, phát triển tâm hồn cho trẻ, truyền cho các cháu vẻ đẹp truyền thống của cha ông, lòng nhân ái thuỷ chung tính công bằng yêu lẽ phải, đức cần cù chăm chỉ, yêu nước thương nòi tự tin, lạc quan, yêu đời. </a:t>
            </a:r>
            <a:endParaRPr lang="en-US" sz="2000" dirty="0">
              <a:solidFill>
                <a:srgbClr val="CC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96859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3" name="Flowchart: Terminator 2"/>
          <p:cNvSpPr/>
          <p:nvPr/>
        </p:nvSpPr>
        <p:spPr>
          <a:xfrm>
            <a:off x="406400" y="447042"/>
            <a:ext cx="8991600" cy="693602"/>
          </a:xfrm>
          <a:prstGeom prst="flowChartTerminator">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c. </a:t>
            </a:r>
            <a:r>
              <a:rPr kumimoji="0" lang="vi-VN" sz="24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Trong hoạt động LQVH</a:t>
            </a:r>
          </a:p>
        </p:txBody>
      </p:sp>
      <p:sp>
        <p:nvSpPr>
          <p:cNvPr id="17" name="Rounded Rectangle 16"/>
          <p:cNvSpPr/>
          <p:nvPr/>
        </p:nvSpPr>
        <p:spPr>
          <a:xfrm>
            <a:off x="876693" y="1388550"/>
            <a:ext cx="10898747" cy="5022409"/>
          </a:xfrm>
          <a:prstGeom prst="roundRect">
            <a:avLst/>
          </a:prstGeom>
          <a:solidFill>
            <a:schemeClr val="accent6">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a:ln>
                  <a:noFill/>
                </a:ln>
                <a:solidFill>
                  <a:srgbClr val="CC00CC"/>
                </a:solidFill>
                <a:effectLst/>
                <a:uLnTx/>
                <a:uFillTx/>
                <a:latin typeface="Times New Roman" panose="02020603050405020304" pitchFamily="18" charset="0"/>
                <a:ea typeface="+mn-ea"/>
                <a:cs typeface="Times New Roman" panose="02020603050405020304" pitchFamily="18" charset="0"/>
              </a:rPr>
              <a:t>Trước đây khi công nghệ thông tin chưa phổ biến rộng rãi như bây giờ thì đồ dùng chủ yếu sử dụng giúp trẻ làm quen văn học và những bức tranh tĩnh để minh họa cho câu chuyện hoặc các con rối vải, rối dẹt do giáo viên tự làm. Ngày nay bên cạnh việc sử dụng những đồ dùng trực quan đó bản thân tôi còn ứng dụng công nghệ thông tin trong việc thiết kế các bài giảng điện tử sử dụng trong các tiết học. Để hình ảnh nhân vật trở lên sống động hơn tôi đã sử dụng phần mềm paint để cắt rời nhân vật hay các bộ phận sau đó chèn vào Powerpoint tạo hiệu ứng cho nhân vật xuất hiện theo trình tự thời gian theo ý đồ của giáo viên. Ngoài ra tôi còn sử dụng phần mềm Movie Maker để tạo ra những đoạn phim hoạt hình ngắn. Ứng dụng công nghệ thông tin cũng giúp tôi có được những hình ảnh động mà đồng nghiệp chia sẻ trên các trang Web làm tư liệu để làm bài giảng điện tử. Trong bài giảng tôi còn thiết kế thêm các trò chơi giúp trẻ ghi nhớ lâu hơn nội dung của bài thơ câu chuyện tôi còn thiết kế một số trò chơi trắc nghiệm bằng hình ảnh. Áp dụng vào thực tế giảng dạy học sinh lớp tôi rất hứng thú khi vừa được nghe cô kể chuyện, đọc thơ vừa được xem hình ảnh minh họa sống động trên màn hình, trẻ hăng hái tích cực tham gia phát biểu ý kiến. Không chỉ có vậy được tham gia vào các trò chơi giúp trẻ khắc sâu hơn nội dung bài thơ, câu chuyện, hiểu ý nghĩa  giáo dục mà giáo viên truyền đạt cho trẻ một cách nhẹ nhàng nhưng thật hiệu quả.</a:t>
            </a:r>
            <a:endParaRPr kumimoji="0" lang="en-US" sz="2000" b="0" i="0" u="none" strike="noStrike" kern="1200" cap="none" spc="0" normalizeH="0" baseline="0" noProof="0" dirty="0">
              <a:ln>
                <a:noFill/>
              </a:ln>
              <a:solidFill>
                <a:srgbClr val="CC00CC"/>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44986762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6" name="Horizontal Scroll 5"/>
          <p:cNvSpPr/>
          <p:nvPr/>
        </p:nvSpPr>
        <p:spPr>
          <a:xfrm>
            <a:off x="93541" y="-12967"/>
            <a:ext cx="5024997" cy="936794"/>
          </a:xfrm>
          <a:prstGeom prst="horizontalScroll">
            <a:avLst/>
          </a:prstGeom>
          <a:solidFill>
            <a:srgbClr val="A9F7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ctr">
              <a:lnSpc>
                <a:spcPct val="120000"/>
              </a:lnSpc>
            </a:pPr>
            <a:r>
              <a:rPr lang="en-US" sz="2400" b="1" spc="-10">
                <a:solidFill>
                  <a:srgbClr val="FF0000"/>
                </a:solidFill>
                <a:latin typeface="Times New Roman" panose="02020603050405020304" pitchFamily="18" charset="0"/>
                <a:ea typeface="Times New Roman" panose="02020603050405020304" pitchFamily="18" charset="0"/>
              </a:rPr>
              <a:t>d.Trong hoạt động KPKH</a:t>
            </a:r>
          </a:p>
        </p:txBody>
      </p:sp>
      <p:sp>
        <p:nvSpPr>
          <p:cNvPr id="17" name="Rounded Rectangle 16"/>
          <p:cNvSpPr/>
          <p:nvPr/>
        </p:nvSpPr>
        <p:spPr>
          <a:xfrm>
            <a:off x="301441" y="2856676"/>
            <a:ext cx="11427229" cy="1828447"/>
          </a:xfrm>
          <a:prstGeom prst="roundRect">
            <a:avLst/>
          </a:prstGeom>
          <a:solidFill>
            <a:srgbClr val="A0FCD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452438" indent="4763" algn="just">
              <a:lnSpc>
                <a:spcPct val="120000"/>
              </a:lnSpc>
            </a:pPr>
            <a:r>
              <a:rPr lang="vi-VN">
                <a:effectLst/>
                <a:latin typeface="Times New Roman" panose="02020603050405020304" pitchFamily="18" charset="0"/>
                <a:ea typeface="Times New Roman" panose="02020603050405020304" pitchFamily="18" charset="0"/>
              </a:rPr>
              <a:t>Nhận thức được tầm quan trọng của hoạt động khám phá khoa học đối với sự phát triển của trẻ mầm non tôi đã không ngừng học hỏi và tích lũy kinh nghiệm ứng dụng công nghệ thông tin để xây dựng các bài giảng điện tử để sử dụng trong các tiết học khám phá. Những bài giảng rất cần thiết với những đề tài  mà đối tượng cho trẻ khám phá không thể sử dụng vật thật như: cây xanh và môi trường sống; Động vật sống trong rừng; Thắng cảnh 3 miền; Sự di chuyển của một số con vật…</a:t>
            </a:r>
            <a:endParaRPr lang="en-US" dirty="0">
              <a:latin typeface="Times New Roman" panose="02020603050405020304" pitchFamily="18" charset="0"/>
              <a:ea typeface="Times New Roman" panose="02020603050405020304" pitchFamily="18" charset="0"/>
            </a:endParaRPr>
          </a:p>
        </p:txBody>
      </p:sp>
      <p:sp>
        <p:nvSpPr>
          <p:cNvPr id="7" name="Rounded Rectangle 16">
            <a:extLst>
              <a:ext uri="{FF2B5EF4-FFF2-40B4-BE49-F238E27FC236}">
                <a16:creationId xmlns:a16="http://schemas.microsoft.com/office/drawing/2014/main" id="{F9065734-1FC4-3245-C4C6-CAA3F5811F8C}"/>
              </a:ext>
            </a:extLst>
          </p:cNvPr>
          <p:cNvSpPr/>
          <p:nvPr/>
        </p:nvSpPr>
        <p:spPr>
          <a:xfrm>
            <a:off x="301441" y="923827"/>
            <a:ext cx="11427229" cy="1910279"/>
          </a:xfrm>
          <a:prstGeom prst="roundRect">
            <a:avLst/>
          </a:prstGeom>
          <a:solidFill>
            <a:srgbClr val="FCD29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452438" indent="4763" algn="just">
              <a:lnSpc>
                <a:spcPct val="120000"/>
              </a:lnSpc>
            </a:pPr>
            <a:r>
              <a:rPr lang="vi-VN" spc="-10">
                <a:solidFill>
                  <a:srgbClr val="000000"/>
                </a:solidFill>
                <a:latin typeface="Times New Roman" panose="02020603050405020304" pitchFamily="18" charset="0"/>
                <a:ea typeface="Times New Roman" panose="02020603050405020304" pitchFamily="18" charset="0"/>
              </a:rPr>
              <a:t>Ở trường mầm non trẻ không chỉ được chăm sóc mà trẻ còn được tham gia vào nhiều hoạt động khác nhau trong đó hoạt động “ Khám phá khoa học” có ý nghĩa quan trọng trong việc phát triển nhận thức cho trẻ. Hoạt động này nhằm hình thành và giúp cho trẻ phát triển nhận thức về câc sự vật hiện tượng xung quanh và giáo dục trẻ có thái độ ứng xử đúng đắn với thiên nhiên và mọi người xung quanh trẻ. Đồng thời thông qua hoạt động khám phá khoa học giúp trẻ dần hình thành và phát triển các kỹ năng quan sát, kỹ năng tư duy như phân tích, tổng hợp, khái quát. </a:t>
            </a:r>
            <a:endParaRPr lang="en-US" dirty="0">
              <a:effectLst/>
              <a:latin typeface="Times New Roman" panose="02020603050405020304" pitchFamily="18" charset="0"/>
              <a:ea typeface="Times New Roman" panose="02020603050405020304" pitchFamily="18" charset="0"/>
            </a:endParaRPr>
          </a:p>
        </p:txBody>
      </p:sp>
      <p:sp>
        <p:nvSpPr>
          <p:cNvPr id="2" name="Rounded Rectangle 16">
            <a:extLst>
              <a:ext uri="{FF2B5EF4-FFF2-40B4-BE49-F238E27FC236}">
                <a16:creationId xmlns:a16="http://schemas.microsoft.com/office/drawing/2014/main" id="{DB54D194-ED39-84C7-8C9B-95C156B40030}"/>
              </a:ext>
            </a:extLst>
          </p:cNvPr>
          <p:cNvSpPr/>
          <p:nvPr/>
        </p:nvSpPr>
        <p:spPr>
          <a:xfrm>
            <a:off x="301441" y="4707693"/>
            <a:ext cx="11427229" cy="2064118"/>
          </a:xfrm>
          <a:prstGeom prst="roundRect">
            <a:avLst/>
          </a:prstGeom>
          <a:solidFill>
            <a:srgbClr val="B8B7F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indent="457200" algn="just">
              <a:lnSpc>
                <a:spcPct val="120000"/>
              </a:lnSpc>
            </a:pPr>
            <a:r>
              <a:rPr lang="vi-VN">
                <a:effectLst/>
                <a:latin typeface="Times New Roman" panose="02020603050405020304" pitchFamily="18" charset="0"/>
                <a:ea typeface="Times New Roman" panose="02020603050405020304" pitchFamily="18" charset="0"/>
                <a:cs typeface="Times New Roman" panose="02020603050405020304" pitchFamily="18" charset="0"/>
              </a:rPr>
              <a:t>Những bài giảng cùng với những hình sống động với hiệu ứng âm thanh phù hợp vừa đáp ứng mục tiêu yêu cầu của bài dạy vừa giúp trẻ hứng thú và tích cực tham gia vào hoạt động. </a:t>
            </a:r>
            <a:r>
              <a:rPr lang="vi-V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 với hoạt động môi trường xung quanh, đây là một hoạt động với  nội dung  rộng lớn. Do  vậy, khi tìm tư  liệu cần phải  linh  hoạt  lựa  chọn những hình ảnh phù hợp với nội dung. Hình ảnh phải rõ nét, màu sắc hài hòa. Hay chúng ta có thể sử dụng video clip cho trẻ được quan sát các sự vật hiện tượng đang chuyển động có âm thanh kèm theo, những hình ảnh thật thì trẻ sẽ rất thích thú, tập trung chú ý và ngẫu nhiên giờ học đạt kết quả cao. </a:t>
            </a:r>
            <a:endParaRPr lang="en-US">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401357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6" name="Horizontal Scroll 5"/>
          <p:cNvSpPr/>
          <p:nvPr/>
        </p:nvSpPr>
        <p:spPr>
          <a:xfrm>
            <a:off x="93541" y="-12967"/>
            <a:ext cx="5024997" cy="1203960"/>
          </a:xfrm>
          <a:prstGeom prst="horizontalScroll">
            <a:avLst/>
          </a:prstGeom>
          <a:solidFill>
            <a:srgbClr val="A9F7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457200" algn="ctr" defTabSz="4572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1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d.Trong hoạt động KPKH</a:t>
            </a:r>
          </a:p>
        </p:txBody>
      </p:sp>
      <p:sp>
        <p:nvSpPr>
          <p:cNvPr id="17" name="Rounded Rectangle 16"/>
          <p:cNvSpPr/>
          <p:nvPr/>
        </p:nvSpPr>
        <p:spPr>
          <a:xfrm>
            <a:off x="382385" y="4306392"/>
            <a:ext cx="11427229" cy="1432522"/>
          </a:xfrm>
          <a:prstGeom prst="roundRect">
            <a:avLst/>
          </a:prstGeom>
          <a:solidFill>
            <a:srgbClr val="A0FCD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indent="457200" algn="just">
              <a:lnSpc>
                <a:spcPct val="120000"/>
              </a:lnSpc>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Thực tế cho thấy rằng ứng dụng công nghệ thông tin vào việc tổ chức hoạt động khám phá cho trẻ mang lại rất nhiều hiệu quả: giảm tải công việc chuẩn bị cho giáo viên, giúp giáo viên lưu giữ tư liệu giảng dạy trong nhiều năm, trẻ hứng thú và tích cực hoạt động, bước đầu được tiếp xúc với phương tiện dạy học hiện đại, trẻ ghi nhớ lâu hơn kiến thức được tiếp thu trong giờ học. </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7" name="Rounded Rectangle 16">
            <a:extLst>
              <a:ext uri="{FF2B5EF4-FFF2-40B4-BE49-F238E27FC236}">
                <a16:creationId xmlns:a16="http://schemas.microsoft.com/office/drawing/2014/main" id="{F9065734-1FC4-3245-C4C6-CAA3F5811F8C}"/>
              </a:ext>
            </a:extLst>
          </p:cNvPr>
          <p:cNvSpPr/>
          <p:nvPr/>
        </p:nvSpPr>
        <p:spPr>
          <a:xfrm>
            <a:off x="382385" y="2827020"/>
            <a:ext cx="11427229" cy="1203961"/>
          </a:xfrm>
          <a:prstGeom prst="roundRect">
            <a:avLst/>
          </a:prstGeom>
          <a:solidFill>
            <a:srgbClr val="FCD29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indent="457200" algn="just">
              <a:lnSpc>
                <a:spcPct val="120000"/>
              </a:lnSpc>
            </a:pP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 sử dụng đồ dùng trực quan trên máy vi tính còn mang lại cho trẻ hứng thú và kích thích trẻ tham gia vào hoạt động hơn nữa bởi trên máy vi tính các hình ảnh xuất hiện và mất đi hay kèm theo các hiệu ứng mới là hấp dẫn theo ý muốn của giáo viên, trẻ sẽ tập trung sự chú ý trước những điều mới lạ, tiết học sẽ càng đạt hiệu quả hơn.</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13" name="Rounded Rectangle 16">
            <a:extLst>
              <a:ext uri="{FF2B5EF4-FFF2-40B4-BE49-F238E27FC236}">
                <a16:creationId xmlns:a16="http://schemas.microsoft.com/office/drawing/2014/main" id="{0CB18795-7476-BA6C-040F-5D6228644963}"/>
              </a:ext>
            </a:extLst>
          </p:cNvPr>
          <p:cNvSpPr/>
          <p:nvPr/>
        </p:nvSpPr>
        <p:spPr>
          <a:xfrm>
            <a:off x="382385" y="1263396"/>
            <a:ext cx="11352079" cy="1288213"/>
          </a:xfrm>
          <a:prstGeom prst="roundRect">
            <a:avLst/>
          </a:prstGeom>
          <a:solidFill>
            <a:srgbClr val="FFFF9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342900" algn="just" defTabSz="457200" rtl="0" eaLnBrk="1" fontAlgn="auto" latinLnBrk="0" hangingPunct="1">
              <a:lnSpc>
                <a:spcPts val="1800"/>
              </a:lnSpc>
              <a:spcBef>
                <a:spcPts val="0"/>
              </a:spcBef>
              <a:spcAft>
                <a:spcPts val="0"/>
              </a:spcAft>
              <a:buClrTx/>
              <a:buSzTx/>
              <a:buFontTx/>
              <a:buNone/>
              <a:tabLst/>
              <a:defRPr/>
            </a:pPr>
            <a:r>
              <a:rPr kumimoji="0" lang="vi-VN"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Bên cạnh đó tôi cũng sử dụng công nghệ thông tin để thiết kế một số trò chơi nhằm củng cố kiến thức cho trẻ: Con gì biến mất; Cái gì không cùng nhóm; Phân nhóm các con vật nuôi; Sắp xếp vòng đời phát triển của bướm; Nhìn hình đoán trúng…</a:t>
            </a:r>
          </a:p>
          <a:p>
            <a:pPr marL="0" marR="0" lvl="0" indent="342900" algn="just" defTabSz="457200" rtl="0" eaLnBrk="1" fontAlgn="auto" latinLnBrk="0" hangingPunct="1">
              <a:lnSpc>
                <a:spcPts val="1800"/>
              </a:lnSpc>
              <a:spcBef>
                <a:spcPts val="0"/>
              </a:spcBef>
              <a:spcAft>
                <a:spcPts val="0"/>
              </a:spcAft>
              <a:buClrTx/>
              <a:buSzTx/>
              <a:buFontTx/>
              <a:buNone/>
              <a:tabLst/>
              <a:defRPr/>
            </a:pPr>
            <a:r>
              <a:rPr kumimoji="0" lang="vi-VN"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Để trẻ không thụ động trong học tập chỉ ngồi xem và  nghe, tôi thường gọi trẻ, dùng những câu hỏi kích thích tư duy trẻ phát triển và cho trẻ lên sử  dụng  máy như nhấp chuột để tìm hiểu lên chơi trò chơi </a:t>
            </a:r>
          </a:p>
        </p:txBody>
      </p:sp>
    </p:spTree>
    <p:extLst>
      <p:ext uri="{BB962C8B-B14F-4D97-AF65-F5344CB8AC3E}">
        <p14:creationId xmlns:p14="http://schemas.microsoft.com/office/powerpoint/2010/main" val="2591586004"/>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8" name="Rounded Rectangle 7"/>
          <p:cNvSpPr/>
          <p:nvPr/>
        </p:nvSpPr>
        <p:spPr>
          <a:xfrm>
            <a:off x="1593129" y="1074656"/>
            <a:ext cx="10114961" cy="5571242"/>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vi-VN" i="1">
                <a:solidFill>
                  <a:srgbClr val="0000FF"/>
                </a:solidFill>
                <a:latin typeface="Times New Roman" panose="02020603050405020304" pitchFamily="18" charset="0"/>
                <a:cs typeface="Times New Roman" panose="02020603050405020304" pitchFamily="18" charset="0"/>
              </a:rPr>
              <a:t>Hoạt động tạo hình với trẻ mầm non là rất cần thiết nó giúp trẻ củng cố được kiến thức  của MTXQ phát huy trí tưởng tượng, kĩ năng quan sát, óc thẩm mĩ. Dạy trẻ có kĩ năng vẽ, xé dán…Một điều không thể thiếu trong các giờ tạo hình của trẻ là tranh (vật ) mẫu của cô. Với những bức tranh cô vẽ trên giấy, tô màu sáp (màu nước) đã thành quen thuộc với trẻ, nó mờ nhạt không sặc sỡ như tranh vẽ trên vi tính. Những  bức tranh vẽ có hình ảnh rõ nét màu sắc hài hòa sẽ thu hút sự chú ý của trẻ, trẻ sẽ nhớ lâu, kích thích trí tưởng tượng, óc sáng tạo cho trẻ. </a:t>
            </a:r>
          </a:p>
          <a:p>
            <a:pPr lvl="0"/>
            <a:r>
              <a:rPr lang="vi-VN" i="1">
                <a:solidFill>
                  <a:srgbClr val="0000FF"/>
                </a:solidFill>
                <a:latin typeface="Times New Roman" panose="02020603050405020304" pitchFamily="18" charset="0"/>
                <a:cs typeface="Times New Roman" panose="02020603050405020304" pitchFamily="18" charset="0"/>
              </a:rPr>
              <a:t>Khác với các hoạt động khác khi tổ chức hoạt động tạo hình tôi thường ứng dụng công nghệ dụng công nghệ thông tin vào đầu tiết học. Khi dạy trẻ xé dán vườn cây ăn quả tôi cho trẻ xem hình ảnh về một số loại cây ăn quả gần gũi với trẻ như bưởi, cam táo…nhằm cung cấp cho trẻ các biểu tượng về loại cây, loại quả mà trẻ sẽ làm trong tranh hay trước khi cho trẻ vẽ, nặn các con vật mà trẻ thích tôi cho trẻ quan sát hình ảnh hay xem video về một số con vật gần gũi để trẻ cảm nhận dáng vẻ, đặc điểm, màu sắc của chúng rồi mới cho trẻ quan sát tranh mẫu, mẫu nặn của cô. Với đề tài “ Vẽ về chú bộ đội” tôi sưu tầm hình ảnh của các chú bộ đội ở các binh chủng khác nhau, trẻ được nhận xét về đặc điểm trang phục sau đó cho trẻ quan sát tranh mẫu từ đó trẻ nêu được ý tưởng của mình khi vẽ về chú bộ đội chính về thế mà sản phẩm của trẻ cũng phong phú và đa dạng hơn khi giáo viên chỉ sử dụng đơn thuần một số tranh mẫu. Bên cạnh đó tôi cũng sử dụng điện thoại chụp lại cảnh trẻ đang trong quá trình thực hiện rồi kết nối với tivi sử dụng cho trẻ xem lại quá trình hoạt động của bản thân trẻ và các bạn trong lớp trên màn hình tivi trước khi nhận xét sản phẩm của trẻ.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7" name="Rounded Rectangle 6">
            <a:extLst>
              <a:ext uri="{FF2B5EF4-FFF2-40B4-BE49-F238E27FC236}">
                <a16:creationId xmlns:a16="http://schemas.microsoft.com/office/drawing/2014/main" id="{F0B8A75C-B554-4810-AB03-2C107EB96848}"/>
              </a:ext>
            </a:extLst>
          </p:cNvPr>
          <p:cNvSpPr/>
          <p:nvPr/>
        </p:nvSpPr>
        <p:spPr>
          <a:xfrm>
            <a:off x="244641" y="92818"/>
            <a:ext cx="6858000" cy="873760"/>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20000"/>
              </a:lnSpc>
            </a:pPr>
            <a:r>
              <a:rPr lang="en-US" sz="2400" b="1">
                <a:solidFill>
                  <a:srgbClr val="000000"/>
                </a:solidFill>
                <a:latin typeface="Times New Roman" panose="02020603050405020304" pitchFamily="18" charset="0"/>
                <a:ea typeface="Times New Roman" panose="02020603050405020304" pitchFamily="18" charset="0"/>
              </a:rPr>
              <a:t>e.Trong hoạt động Tạo hình. </a:t>
            </a:r>
          </a:p>
        </p:txBody>
      </p:sp>
    </p:spTree>
    <p:extLst>
      <p:ext uri="{BB962C8B-B14F-4D97-AF65-F5344CB8AC3E}">
        <p14:creationId xmlns:p14="http://schemas.microsoft.com/office/powerpoint/2010/main" val="3423255119"/>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18" name="Straight Arrow Connector 17"/>
          <p:cNvCxnSpPr>
            <a:cxnSpLocks/>
            <a:stCxn id="22" idx="3"/>
          </p:cNvCxnSpPr>
          <p:nvPr/>
        </p:nvCxnSpPr>
        <p:spPr>
          <a:xfrm flipV="1">
            <a:off x="2438400" y="1903749"/>
            <a:ext cx="1074894" cy="1677651"/>
          </a:xfrm>
          <a:prstGeom prst="straightConnector1">
            <a:avLst/>
          </a:prstGeom>
          <a:noFill/>
          <a:ln w="28575" cap="flat" cmpd="sng" algn="ctr">
            <a:solidFill>
              <a:srgbClr val="0000CC"/>
            </a:solidFill>
            <a:prstDash val="solid"/>
            <a:tailEnd type="arrow"/>
          </a:ln>
          <a:effectLst/>
        </p:spPr>
      </p:cxnSp>
      <p:sp>
        <p:nvSpPr>
          <p:cNvPr id="20" name="Rounded Rectangle 19"/>
          <p:cNvSpPr/>
          <p:nvPr/>
        </p:nvSpPr>
        <p:spPr>
          <a:xfrm>
            <a:off x="5583382" y="1376220"/>
            <a:ext cx="5257800" cy="990600"/>
          </a:xfrm>
          <a:prstGeom prst="roundRect">
            <a:avLst/>
          </a:prstGeom>
          <a:solidFill>
            <a:srgbClr val="DCB6ED"/>
          </a:soli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36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Lý do chọn </a:t>
            </a:r>
            <a:r>
              <a:rPr lang="en-US" sz="3600" b="1" kern="0" dirty="0" err="1">
                <a:solidFill>
                  <a:prstClr val="black"/>
                </a:solidFill>
                <a:latin typeface="Times New Roman" panose="02020603050405020304" pitchFamily="18" charset="0"/>
              </a:rPr>
              <a:t>biện</a:t>
            </a:r>
            <a:r>
              <a:rPr lang="en-US" sz="3600" b="1" kern="0" dirty="0">
                <a:solidFill>
                  <a:prstClr val="black"/>
                </a:solidFill>
                <a:latin typeface="Times New Roman" panose="02020603050405020304" pitchFamily="18" charset="0"/>
              </a:rPr>
              <a:t> </a:t>
            </a:r>
            <a:r>
              <a:rPr lang="en-US" sz="3600" b="1" kern="0" dirty="0" err="1">
                <a:solidFill>
                  <a:prstClr val="black"/>
                </a:solidFill>
                <a:latin typeface="Times New Roman" panose="02020603050405020304" pitchFamily="18" charset="0"/>
              </a:rPr>
              <a:t>pháp</a:t>
            </a:r>
            <a:endParaRPr kumimoji="0" lang="en-US" sz="3600" b="1" i="0" u="none" strike="noStrike" kern="0" cap="none" spc="0" normalizeH="0" baseline="0" noProof="0" dirty="0">
              <a:ln>
                <a:noFill/>
              </a:ln>
              <a:solidFill>
                <a:prstClr val="black"/>
              </a:solidFill>
              <a:effectLst/>
              <a:uLnTx/>
              <a:uFillTx/>
              <a:latin typeface="Calibri"/>
              <a:ea typeface="+mn-ea"/>
              <a:cs typeface="+mn-cs"/>
            </a:endParaRPr>
          </a:p>
        </p:txBody>
      </p:sp>
      <p:sp>
        <p:nvSpPr>
          <p:cNvPr id="22" name="Rounded Rectangle 21"/>
          <p:cNvSpPr/>
          <p:nvPr/>
        </p:nvSpPr>
        <p:spPr>
          <a:xfrm>
            <a:off x="762000" y="1828800"/>
            <a:ext cx="1676400" cy="3505200"/>
          </a:xfrm>
          <a:prstGeom prst="round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Nội</a:t>
            </a:r>
            <a:r>
              <a:rPr kumimoji="0" lang="en-US" sz="4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dung </a:t>
            </a:r>
            <a:r>
              <a:rPr kumimoji="0" lang="en-US" sz="4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cấu</a:t>
            </a:r>
            <a:r>
              <a:rPr kumimoji="0" lang="en-US" sz="4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4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trúc</a:t>
            </a:r>
            <a:endParaRPr kumimoji="0" lang="en-US" sz="4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cxnSp>
        <p:nvCxnSpPr>
          <p:cNvPr id="25" name="Straight Arrow Connector 24"/>
          <p:cNvCxnSpPr>
            <a:cxnSpLocks/>
            <a:endCxn id="38" idx="1"/>
          </p:cNvCxnSpPr>
          <p:nvPr/>
        </p:nvCxnSpPr>
        <p:spPr>
          <a:xfrm>
            <a:off x="2438400" y="3616036"/>
            <a:ext cx="1065749" cy="33553"/>
          </a:xfrm>
          <a:prstGeom prst="straightConnector1">
            <a:avLst/>
          </a:prstGeom>
          <a:noFill/>
          <a:ln w="28575" cap="flat" cmpd="sng" algn="ctr">
            <a:solidFill>
              <a:srgbClr val="0000CC"/>
            </a:solidFill>
            <a:prstDash val="solid"/>
            <a:tailEnd type="arrow"/>
          </a:ln>
          <a:effectLst/>
        </p:spPr>
      </p:cxnSp>
      <p:sp>
        <p:nvSpPr>
          <p:cNvPr id="27" name="Rounded Rectangle 26"/>
          <p:cNvSpPr/>
          <p:nvPr/>
        </p:nvSpPr>
        <p:spPr>
          <a:xfrm>
            <a:off x="5545281" y="3120736"/>
            <a:ext cx="5334000" cy="990600"/>
          </a:xfrm>
          <a:prstGeom prst="roundRect">
            <a:avLst/>
          </a:prstGeom>
          <a:solidFill>
            <a:srgbClr val="F8C9E9"/>
          </a:soli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Giải</a:t>
            </a:r>
            <a:r>
              <a:rPr kumimoji="0" lang="en-US" sz="36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36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quyết</a:t>
            </a:r>
            <a:r>
              <a:rPr kumimoji="0" lang="en-US" sz="36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36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vấn</a:t>
            </a:r>
            <a:r>
              <a:rPr kumimoji="0" lang="en-US" sz="36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36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đề</a:t>
            </a:r>
            <a:endParaRPr kumimoji="0" lang="en-US" sz="3600" b="1" i="0" u="none" strike="noStrike" kern="0" cap="none" spc="0" normalizeH="0" baseline="0" noProof="0" dirty="0">
              <a:ln>
                <a:noFill/>
              </a:ln>
              <a:solidFill>
                <a:prstClr val="black"/>
              </a:solidFill>
              <a:effectLst/>
              <a:uLnTx/>
              <a:uFillTx/>
              <a:latin typeface="Calibri"/>
              <a:ea typeface="+mn-ea"/>
              <a:cs typeface="+mn-cs"/>
            </a:endParaRPr>
          </a:p>
        </p:txBody>
      </p:sp>
      <p:pic>
        <p:nvPicPr>
          <p:cNvPr id="35" name="Picture 34"/>
          <p:cNvPicPr>
            <a:picLocks noChangeAspect="1"/>
          </p:cNvPicPr>
          <p:nvPr/>
        </p:nvPicPr>
        <p:blipFill>
          <a:blip r:embed="rId4"/>
          <a:stretch>
            <a:fillRect/>
          </a:stretch>
        </p:blipFill>
        <p:spPr>
          <a:xfrm>
            <a:off x="3562613" y="5147829"/>
            <a:ext cx="1615580" cy="701101"/>
          </a:xfrm>
          <a:prstGeom prst="rect">
            <a:avLst/>
          </a:prstGeom>
        </p:spPr>
      </p:pic>
      <p:pic>
        <p:nvPicPr>
          <p:cNvPr id="37" name="Picture 36"/>
          <p:cNvPicPr>
            <a:picLocks noChangeAspect="1"/>
          </p:cNvPicPr>
          <p:nvPr/>
        </p:nvPicPr>
        <p:blipFill>
          <a:blip r:embed="rId5"/>
          <a:stretch>
            <a:fillRect/>
          </a:stretch>
        </p:blipFill>
        <p:spPr>
          <a:xfrm>
            <a:off x="3562613" y="1528812"/>
            <a:ext cx="1633870" cy="749873"/>
          </a:xfrm>
          <a:prstGeom prst="rect">
            <a:avLst/>
          </a:prstGeom>
          <a:ln>
            <a:noFill/>
          </a:ln>
        </p:spPr>
      </p:pic>
      <p:pic>
        <p:nvPicPr>
          <p:cNvPr id="38" name="Picture 37"/>
          <p:cNvPicPr>
            <a:picLocks noChangeAspect="1"/>
          </p:cNvPicPr>
          <p:nvPr/>
        </p:nvPicPr>
        <p:blipFill>
          <a:blip r:embed="rId6"/>
          <a:stretch>
            <a:fillRect/>
          </a:stretch>
        </p:blipFill>
        <p:spPr>
          <a:xfrm>
            <a:off x="3504149" y="3299038"/>
            <a:ext cx="1633870" cy="701101"/>
          </a:xfrm>
          <a:prstGeom prst="rect">
            <a:avLst/>
          </a:prstGeom>
        </p:spPr>
      </p:pic>
      <p:sp>
        <p:nvSpPr>
          <p:cNvPr id="17" name="Rounded Rectangle 26">
            <a:extLst>
              <a:ext uri="{FF2B5EF4-FFF2-40B4-BE49-F238E27FC236}">
                <a16:creationId xmlns:a16="http://schemas.microsoft.com/office/drawing/2014/main" id="{B76F87D7-9BEA-46E8-876E-5B4AE51651F0}"/>
              </a:ext>
            </a:extLst>
          </p:cNvPr>
          <p:cNvSpPr/>
          <p:nvPr/>
        </p:nvSpPr>
        <p:spPr>
          <a:xfrm>
            <a:off x="5583382" y="4919290"/>
            <a:ext cx="5334000" cy="990600"/>
          </a:xfrm>
          <a:prstGeom prst="roundRect">
            <a:avLst/>
          </a:prstGeom>
          <a:solidFill>
            <a:srgbClr val="FADBE4"/>
          </a:soli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Kết</a:t>
            </a:r>
            <a:r>
              <a:rPr kumimoji="0" lang="en-US" sz="36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vi-VN" sz="3600" b="1"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rPr>
              <a:t>quả </a:t>
            </a:r>
            <a:r>
              <a:rPr kumimoji="0" lang="en-US" sz="3600" b="1"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mn-cs"/>
              </a:rPr>
              <a:t>thực</a:t>
            </a:r>
            <a:r>
              <a:rPr kumimoji="0" lang="en-US" sz="3600" b="1" i="0" u="none" strike="noStrike" kern="0" cap="none" spc="0" normalizeH="0" noProof="0" dirty="0">
                <a:ln>
                  <a:noFill/>
                </a:ln>
                <a:solidFill>
                  <a:prstClr val="black"/>
                </a:solidFill>
                <a:effectLst/>
                <a:uLnTx/>
                <a:uFillTx/>
                <a:latin typeface="Times New Roman" panose="02020603050405020304" pitchFamily="18" charset="0"/>
                <a:ea typeface="+mn-ea"/>
                <a:cs typeface="+mn-cs"/>
              </a:rPr>
              <a:t> </a:t>
            </a:r>
            <a:r>
              <a:rPr kumimoji="0" lang="en-US" sz="3600" b="1" i="0" u="none" strike="noStrike" kern="0" cap="none" spc="0" normalizeH="0" noProof="0" dirty="0" err="1">
                <a:ln>
                  <a:noFill/>
                </a:ln>
                <a:solidFill>
                  <a:prstClr val="black"/>
                </a:solidFill>
                <a:effectLst/>
                <a:uLnTx/>
                <a:uFillTx/>
                <a:latin typeface="Times New Roman" panose="02020603050405020304" pitchFamily="18" charset="0"/>
                <a:ea typeface="+mn-ea"/>
                <a:cs typeface="+mn-cs"/>
              </a:rPr>
              <a:t>hiện</a:t>
            </a:r>
            <a:endParaRPr kumimoji="0" lang="en-US" sz="3600" b="1" i="0" u="none" strike="noStrike" kern="0" cap="none" spc="0" normalizeH="0" baseline="0" noProof="0" dirty="0">
              <a:ln>
                <a:noFill/>
              </a:ln>
              <a:solidFill>
                <a:prstClr val="black"/>
              </a:solidFill>
              <a:effectLst/>
              <a:uLnTx/>
              <a:uFillTx/>
              <a:latin typeface="Calibri"/>
              <a:ea typeface="+mn-ea"/>
              <a:cs typeface="+mn-cs"/>
            </a:endParaRPr>
          </a:p>
        </p:txBody>
      </p:sp>
      <p:cxnSp>
        <p:nvCxnSpPr>
          <p:cNvPr id="2" name="Straight Arrow Connector 1">
            <a:extLst>
              <a:ext uri="{FF2B5EF4-FFF2-40B4-BE49-F238E27FC236}">
                <a16:creationId xmlns:a16="http://schemas.microsoft.com/office/drawing/2014/main" id="{D7CC61E8-C86E-0A3F-E5E6-9FFFB3CE0BDE}"/>
              </a:ext>
            </a:extLst>
          </p:cNvPr>
          <p:cNvCxnSpPr>
            <a:cxnSpLocks/>
            <a:endCxn id="35" idx="1"/>
          </p:cNvCxnSpPr>
          <p:nvPr/>
        </p:nvCxnSpPr>
        <p:spPr>
          <a:xfrm>
            <a:off x="2438400" y="3673974"/>
            <a:ext cx="1124213" cy="1824406"/>
          </a:xfrm>
          <a:prstGeom prst="straightConnector1">
            <a:avLst/>
          </a:prstGeom>
          <a:noFill/>
          <a:ln w="28575" cap="flat" cmpd="sng" algn="ctr">
            <a:solidFill>
              <a:srgbClr val="0000CC"/>
            </a:solidFill>
            <a:prstDash val="solid"/>
            <a:tailEnd type="arrow"/>
          </a:ln>
          <a:effectLst/>
        </p:spPr>
      </p:cxnSp>
    </p:spTree>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5"/>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7"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16" name="Rounded Rectangle 5">
            <a:extLst>
              <a:ext uri="{FF2B5EF4-FFF2-40B4-BE49-F238E27FC236}">
                <a16:creationId xmlns:a16="http://schemas.microsoft.com/office/drawing/2014/main" id="{E49145C3-CE8E-C137-1622-5434095350FE}"/>
              </a:ext>
            </a:extLst>
          </p:cNvPr>
          <p:cNvSpPr/>
          <p:nvPr/>
        </p:nvSpPr>
        <p:spPr>
          <a:xfrm>
            <a:off x="1941922" y="587652"/>
            <a:ext cx="9832156" cy="6270348"/>
          </a:xfrm>
          <a:prstGeom prst="roundRect">
            <a:avLst/>
          </a:prstGeom>
          <a:solidFill>
            <a:srgbClr val="FCEFEE"/>
          </a:solidFill>
          <a:ln>
            <a:solidFill>
              <a:srgbClr val="4674CA"/>
            </a:solidFill>
          </a:ln>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79388" lvl="0" algn="just"/>
            <a:r>
              <a:rPr lang="en-US" sz="2000" i="1">
                <a:solidFill>
                  <a:prstClr val="black"/>
                </a:solidFill>
                <a:latin typeface="Times New Roman" panose="02020603050405020304" pitchFamily="18" charset="0"/>
                <a:cs typeface="Times New Roman" panose="02020603050405020304" pitchFamily="18" charset="0"/>
              </a:rPr>
              <a:t>	</a:t>
            </a:r>
            <a:r>
              <a:rPr lang="vi-VN" sz="2000" i="1">
                <a:solidFill>
                  <a:prstClr val="black"/>
                </a:solidFill>
                <a:latin typeface="Times New Roman" panose="02020603050405020304" pitchFamily="18" charset="0"/>
                <a:cs typeface="Times New Roman" panose="02020603050405020304" pitchFamily="18" charset="0"/>
              </a:rPr>
              <a:t>Tổ chức hoạt động âm nhạc cho trẻ nhằm cung cấp cho trẻ những kiến thức ban đầu về âm nhạc, sự uyển chuyển, nhịp nhàng của âm nhạc, dạy trẻ kĩ năng lắng nghe, hát đúng theo nhạc, biết vận động theo nhạc. Để chuẩn bị tổ chức hoạt động âm nhạc cho trẻ một cách tốt nhất mang lại hiệu quả cao nhất, tôi thường sử dụng công nghệ thông tin  để sưu tầm những bài hát mới, hay tải những đoạn clip các ca sĩ thể hiện các bài hát cho trẻ xem khi tổ chức hoạt động nghe hát, nghe nhạc cho trẻ. </a:t>
            </a:r>
          </a:p>
          <a:p>
            <a:pPr marL="179388" lvl="0" algn="just"/>
            <a:r>
              <a:rPr lang="vi-VN" sz="2000" i="1">
                <a:solidFill>
                  <a:prstClr val="black"/>
                </a:solidFill>
                <a:latin typeface="Times New Roman" panose="02020603050405020304" pitchFamily="18" charset="0"/>
                <a:cs typeface="Times New Roman" panose="02020603050405020304" pitchFamily="18" charset="0"/>
              </a:rPr>
              <a:t>Ngoài ra tôi đã ứng dụng kỹ năng công nghệ thông tin trong việc thiết kế các trò chơi âm nhạc như: Nhìn hình ảnh đoán tên bài hát; Hát theo hình vẽ; Ô số bí mật; Nghe giai điệu đoán tên bài hát; Nghe âm thanh đoán tên nhạc cụ…Với những trò chơi này tôi sử dụng thiết kế đồng hồ đếm ngược để báo hiệu cho trẻ biết khi nào thời gian dành để suy nghĩ, thảo luận kết thúc tạo thêm sức hấp dẫn cho trò chơi.</a:t>
            </a:r>
          </a:p>
          <a:p>
            <a:pPr marL="179388" lvl="0" algn="just"/>
            <a:r>
              <a:rPr lang="vi-VN" sz="2000" i="1">
                <a:solidFill>
                  <a:prstClr val="black"/>
                </a:solidFill>
                <a:latin typeface="Times New Roman" panose="02020603050405020304" pitchFamily="18" charset="0"/>
                <a:cs typeface="Times New Roman" panose="02020603050405020304" pitchFamily="18" charset="0"/>
              </a:rPr>
              <a:t>	Được tham gia vào các tiết học âm nhạc có ứng dụng công nghệ thông tin, được chơi các trò chơi âm nhạc, xem hình ảnh trên màn hình ti vi lớn trẻ lớp tôi rất hứng thú. Nhiều trẻ trước đây rất nhút nhát không dám thể hiện trước đông người thì nay đã trở nên mạnh dạn, tích cực tham gia vào các hoạt động tập thể. Khi ứng dụng công nghệ thông tin vào hoạt động âm nhạc tôi thấy kết quả đạt được trên trẻ rất cao. </a:t>
            </a:r>
            <a:endParaRPr kumimoji="0" lang="en-US" sz="2000" b="0" i="0" u="none" strike="noStrike" kern="1200" cap="none" spc="0" normalizeH="0" baseline="0" noProof="0" dirty="0">
              <a:ln w="18415" cmpd="sng">
                <a:solidFill>
                  <a:srgbClr val="FFFFFF"/>
                </a:solidFill>
                <a:prstDash val="solid"/>
              </a:ln>
              <a:solidFill>
                <a:srgbClr val="800080"/>
              </a:solidFill>
              <a:effectLst/>
              <a:uLnTx/>
              <a:uFillTx/>
              <a:latin typeface="Times New Roman" pitchFamily="18" charset="0"/>
              <a:ea typeface="+mn-ea"/>
              <a:cs typeface="Times New Roman" pitchFamily="18" charset="0"/>
            </a:endParaRPr>
          </a:p>
        </p:txBody>
      </p:sp>
      <p:sp>
        <p:nvSpPr>
          <p:cNvPr id="17" name="Oval 16">
            <a:extLst>
              <a:ext uri="{FF2B5EF4-FFF2-40B4-BE49-F238E27FC236}">
                <a16:creationId xmlns:a16="http://schemas.microsoft.com/office/drawing/2014/main" id="{86DFA13D-2BCB-4BF0-35C9-E8C64628D62D}"/>
              </a:ext>
            </a:extLst>
          </p:cNvPr>
          <p:cNvSpPr/>
          <p:nvPr/>
        </p:nvSpPr>
        <p:spPr>
          <a:xfrm>
            <a:off x="120164" y="137007"/>
            <a:ext cx="2175642" cy="2160809"/>
          </a:xfrm>
          <a:prstGeom prst="ellipse">
            <a:avLst/>
          </a:prstGeom>
          <a:solidFill>
            <a:srgbClr val="FFFF99"/>
          </a:solidFill>
          <a:ln>
            <a:solidFill>
              <a:srgbClr val="4976CA"/>
            </a:solidFill>
          </a:ln>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lvl="0" algn="ctr" defTabSz="914400">
              <a:defRPr/>
            </a:pPr>
            <a:r>
              <a:rPr lang="en-US" sz="2400" b="1">
                <a:solidFill>
                  <a:srgbClr val="000000"/>
                </a:solidFill>
                <a:latin typeface="Times New Roman" panose="02020603050405020304" pitchFamily="18" charset="0"/>
              </a:rPr>
              <a:t>f. Trong</a:t>
            </a:r>
          </a:p>
          <a:p>
            <a:pPr lvl="0" algn="ctr" defTabSz="914400">
              <a:defRPr/>
            </a:pPr>
            <a:r>
              <a:rPr lang="en-US" sz="2400" b="1">
                <a:solidFill>
                  <a:srgbClr val="000000"/>
                </a:solidFill>
                <a:latin typeface="Times New Roman" panose="02020603050405020304" pitchFamily="18" charset="0"/>
              </a:rPr>
              <a:t> hoạt động Âm nhạc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BR"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86897140"/>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randombar(horizontal)">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ounded Rectangle 5"/>
          <p:cNvSpPr/>
          <p:nvPr/>
        </p:nvSpPr>
        <p:spPr>
          <a:xfrm>
            <a:off x="0" y="1"/>
            <a:ext cx="6479800" cy="904240"/>
          </a:xfrm>
          <a:prstGeom prst="roundRect">
            <a:avLst/>
          </a:prstGeom>
          <a:solidFill>
            <a:srgbClr val="FB73E7"/>
          </a:solidFill>
          <a:ln>
            <a:solidFill>
              <a:srgbClr val="FB73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US" sz="2400" b="1" dirty="0">
                <a:solidFill>
                  <a:schemeClr val="bg1"/>
                </a:solidFill>
                <a:latin typeface="Times New Roman" panose="02020603050405020304" pitchFamily="18" charset="0"/>
                <a:cs typeface="Times New Roman" panose="02020603050405020304" pitchFamily="18" charset="0"/>
              </a:rPr>
              <a:t>III. KẾT QUẢ THỰC HIỆN</a:t>
            </a:r>
            <a:endParaRPr kumimoji="0" lang="en-US" sz="28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endParaRPr>
          </a:p>
        </p:txBody>
      </p:sp>
      <p:sp>
        <p:nvSpPr>
          <p:cNvPr id="10" name="Rounded Rectangle 9"/>
          <p:cNvSpPr/>
          <p:nvPr/>
        </p:nvSpPr>
        <p:spPr>
          <a:xfrm>
            <a:off x="962660" y="1251653"/>
            <a:ext cx="9570720" cy="756101"/>
          </a:xfrm>
          <a:prstGeom prst="roundRect">
            <a:avLst/>
          </a:prstGeom>
          <a:solidFill>
            <a:srgbClr val="FAE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rgbClr val="002060"/>
                </a:solidFill>
                <a:latin typeface="Times New Roman" panose="02020603050405020304" pitchFamily="18" charset="0"/>
                <a:cs typeface="Times New Roman" panose="02020603050405020304" pitchFamily="18" charset="0"/>
              </a:rPr>
              <a:t>Sau một thời gian áp dụng biện </a:t>
            </a:r>
            <a:r>
              <a:rPr lang="pt-BR">
                <a:solidFill>
                  <a:srgbClr val="002060"/>
                </a:solidFill>
                <a:latin typeface="Times New Roman" panose="02020603050405020304" pitchFamily="18" charset="0"/>
                <a:cs typeface="Times New Roman" panose="02020603050405020304" pitchFamily="18" charset="0"/>
              </a:rPr>
              <a:t>pháp “</a:t>
            </a:r>
            <a:r>
              <a:rPr lang="en-US" b="1">
                <a:solidFill>
                  <a:srgbClr val="0000FF"/>
                </a:solidFill>
                <a:latin typeface="Times New Roman" panose="02020603050405020304" pitchFamily="18" charset="0"/>
                <a:ea typeface="Times New Roman" panose="02020603050405020304" pitchFamily="18" charset="0"/>
              </a:rPr>
              <a:t>Ứng dụng công nghệ thông tin trong hoạt động học</a:t>
            </a:r>
            <a:r>
              <a:rPr lang="en-US" b="1">
                <a:solidFill>
                  <a:srgbClr val="002060"/>
                </a:solidFill>
                <a:latin typeface="Times New Roman" panose="02020603050405020304" pitchFamily="18" charset="0"/>
                <a:cs typeface="Times New Roman" panose="02020603050405020304" pitchFamily="18" charset="0"/>
              </a:rPr>
              <a:t>”</a:t>
            </a:r>
            <a:r>
              <a:rPr lang="en-US">
                <a:solidFill>
                  <a:srgbClr val="002060"/>
                </a:solidFill>
                <a:latin typeface="Times New Roman" panose="02020603050405020304" pitchFamily="18" charset="0"/>
                <a:cs typeface="Times New Roman" panose="02020603050405020304" pitchFamily="18" charset="0"/>
              </a:rPr>
              <a:t> </a:t>
            </a:r>
            <a:r>
              <a:rPr lang="pt-BR" dirty="0">
                <a:solidFill>
                  <a:srgbClr val="002060"/>
                </a:solidFill>
                <a:latin typeface="Times New Roman" panose="02020603050405020304" pitchFamily="18" charset="0"/>
                <a:cs typeface="Times New Roman" panose="02020603050405020304" pitchFamily="18" charset="0"/>
              </a:rPr>
              <a:t>tôi thấy biện pháp đã đạt  hiệu quả tích cực.</a:t>
            </a:r>
          </a:p>
        </p:txBody>
      </p:sp>
      <p:graphicFrame>
        <p:nvGraphicFramePr>
          <p:cNvPr id="4" name="Table 3">
            <a:extLst>
              <a:ext uri="{FF2B5EF4-FFF2-40B4-BE49-F238E27FC236}">
                <a16:creationId xmlns:a16="http://schemas.microsoft.com/office/drawing/2014/main" id="{B12748AD-F4D1-CE8E-C761-0DB7905EF33A}"/>
              </a:ext>
            </a:extLst>
          </p:cNvPr>
          <p:cNvGraphicFramePr>
            <a:graphicFrameLocks noGrp="1"/>
          </p:cNvGraphicFramePr>
          <p:nvPr>
            <p:extLst>
              <p:ext uri="{D42A27DB-BD31-4B8C-83A1-F6EECF244321}">
                <p14:modId xmlns:p14="http://schemas.microsoft.com/office/powerpoint/2010/main" val="3068332547"/>
              </p:ext>
            </p:extLst>
          </p:nvPr>
        </p:nvGraphicFramePr>
        <p:xfrm>
          <a:off x="1803400" y="2355165"/>
          <a:ext cx="9799321" cy="4045477"/>
        </p:xfrm>
        <a:graphic>
          <a:graphicData uri="http://schemas.openxmlformats.org/drawingml/2006/table">
            <a:tbl>
              <a:tblPr firstRow="1" firstCol="1" bandRow="1">
                <a:tableStyleId>{5C22544A-7EE6-4342-B048-85BDC9FD1C3A}</a:tableStyleId>
              </a:tblPr>
              <a:tblGrid>
                <a:gridCol w="2737957">
                  <a:extLst>
                    <a:ext uri="{9D8B030D-6E8A-4147-A177-3AD203B41FA5}">
                      <a16:colId xmlns:a16="http://schemas.microsoft.com/office/drawing/2014/main" val="261058327"/>
                    </a:ext>
                  </a:extLst>
                </a:gridCol>
                <a:gridCol w="882164">
                  <a:extLst>
                    <a:ext uri="{9D8B030D-6E8A-4147-A177-3AD203B41FA5}">
                      <a16:colId xmlns:a16="http://schemas.microsoft.com/office/drawing/2014/main" val="231153998"/>
                    </a:ext>
                  </a:extLst>
                </a:gridCol>
                <a:gridCol w="882164">
                  <a:extLst>
                    <a:ext uri="{9D8B030D-6E8A-4147-A177-3AD203B41FA5}">
                      <a16:colId xmlns:a16="http://schemas.microsoft.com/office/drawing/2014/main" val="2097158131"/>
                    </a:ext>
                  </a:extLst>
                </a:gridCol>
                <a:gridCol w="883177">
                  <a:extLst>
                    <a:ext uri="{9D8B030D-6E8A-4147-A177-3AD203B41FA5}">
                      <a16:colId xmlns:a16="http://schemas.microsoft.com/office/drawing/2014/main" val="3534691013"/>
                    </a:ext>
                  </a:extLst>
                </a:gridCol>
                <a:gridCol w="883177">
                  <a:extLst>
                    <a:ext uri="{9D8B030D-6E8A-4147-A177-3AD203B41FA5}">
                      <a16:colId xmlns:a16="http://schemas.microsoft.com/office/drawing/2014/main" val="2331851237"/>
                    </a:ext>
                  </a:extLst>
                </a:gridCol>
                <a:gridCol w="882164">
                  <a:extLst>
                    <a:ext uri="{9D8B030D-6E8A-4147-A177-3AD203B41FA5}">
                      <a16:colId xmlns:a16="http://schemas.microsoft.com/office/drawing/2014/main" val="3698918858"/>
                    </a:ext>
                  </a:extLst>
                </a:gridCol>
                <a:gridCol w="882164">
                  <a:extLst>
                    <a:ext uri="{9D8B030D-6E8A-4147-A177-3AD203B41FA5}">
                      <a16:colId xmlns:a16="http://schemas.microsoft.com/office/drawing/2014/main" val="3255693420"/>
                    </a:ext>
                  </a:extLst>
                </a:gridCol>
                <a:gridCol w="883177">
                  <a:extLst>
                    <a:ext uri="{9D8B030D-6E8A-4147-A177-3AD203B41FA5}">
                      <a16:colId xmlns:a16="http://schemas.microsoft.com/office/drawing/2014/main" val="2266951644"/>
                    </a:ext>
                  </a:extLst>
                </a:gridCol>
                <a:gridCol w="883177">
                  <a:extLst>
                    <a:ext uri="{9D8B030D-6E8A-4147-A177-3AD203B41FA5}">
                      <a16:colId xmlns:a16="http://schemas.microsoft.com/office/drawing/2014/main" val="1909323431"/>
                    </a:ext>
                  </a:extLst>
                </a:gridCol>
              </a:tblGrid>
              <a:tr h="335311">
                <a:tc rowSpan="3">
                  <a:txBody>
                    <a:bodyPr/>
                    <a:lstStyle/>
                    <a:p>
                      <a:pPr algn="ctr">
                        <a:spcAft>
                          <a:spcPts val="750"/>
                        </a:spcAft>
                      </a:pPr>
                      <a:r>
                        <a:rPr lang="en-US" sz="2000" dirty="0">
                          <a:effectLst/>
                          <a:latin typeface="Times New Roman" panose="02020603050405020304" pitchFamily="18" charset="0"/>
                          <a:cs typeface="Times New Roman" panose="02020603050405020304" pitchFamily="18" charset="0"/>
                        </a:rPr>
                        <a:t> </a:t>
                      </a:r>
                    </a:p>
                    <a:p>
                      <a:pPr algn="ctr">
                        <a:spcAft>
                          <a:spcPts val="750"/>
                        </a:spcAft>
                      </a:pPr>
                      <a:r>
                        <a:rPr lang="en-US" sz="2000" dirty="0">
                          <a:effectLst/>
                          <a:latin typeface="Times New Roman" panose="02020603050405020304" pitchFamily="18" charset="0"/>
                          <a:cs typeface="Times New Roman" panose="02020603050405020304" pitchFamily="18" charset="0"/>
                        </a:rPr>
                        <a:t>TIÊU CHÍ</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4">
                  <a:txBody>
                    <a:bodyPr/>
                    <a:lstStyle/>
                    <a:p>
                      <a:pPr algn="ctr">
                        <a:spcAft>
                          <a:spcPts val="750"/>
                        </a:spcAft>
                      </a:pPr>
                      <a:r>
                        <a:rPr lang="en-US" sz="2000">
                          <a:effectLst/>
                        </a:rPr>
                        <a:t>Đầu năm</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spcAft>
                          <a:spcPts val="750"/>
                        </a:spcAft>
                      </a:pPr>
                      <a:r>
                        <a:rPr lang="en-US" sz="2000">
                          <a:effectLst/>
                        </a:rPr>
                        <a:t>Tháng 11</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98958240"/>
                  </a:ext>
                </a:extLst>
              </a:tr>
              <a:tr h="335311">
                <a:tc vMerge="1">
                  <a:txBody>
                    <a:bodyPr/>
                    <a:lstStyle/>
                    <a:p>
                      <a:endParaRPr lang="en-US"/>
                    </a:p>
                  </a:txBody>
                  <a:tcPr/>
                </a:tc>
                <a:tc gridSpan="2">
                  <a:txBody>
                    <a:bodyPr/>
                    <a:lstStyle/>
                    <a:p>
                      <a:pPr algn="ctr">
                        <a:spcAft>
                          <a:spcPts val="750"/>
                        </a:spcAft>
                      </a:pPr>
                      <a:r>
                        <a:rPr lang="en-US" sz="2000" dirty="0" err="1">
                          <a:effectLst/>
                          <a:latin typeface="Times New Roman" panose="02020603050405020304" pitchFamily="18" charset="0"/>
                          <a:cs typeface="Times New Roman" panose="02020603050405020304" pitchFamily="18" charset="0"/>
                        </a:rPr>
                        <a:t>Đạt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spcAft>
                          <a:spcPts val="750"/>
                        </a:spcAft>
                      </a:pPr>
                      <a:r>
                        <a:rPr lang="en-US" sz="2000" dirty="0" err="1">
                          <a:effectLst/>
                          <a:latin typeface="Times New Roman" panose="02020603050405020304" pitchFamily="18" charset="0"/>
                          <a:cs typeface="Times New Roman" panose="02020603050405020304" pitchFamily="18" charset="0"/>
                        </a:rPr>
                        <a:t>Chưa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đạt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Đạt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Chưa đạt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044237693"/>
                  </a:ext>
                </a:extLst>
              </a:tr>
              <a:tr h="670623">
                <a:tc vMerge="1">
                  <a:txBody>
                    <a:bodyPr/>
                    <a:lstStyle/>
                    <a:p>
                      <a:endParaRPr lang="en-US"/>
                    </a:p>
                  </a:txBody>
                  <a:tcP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Tỉ lệ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dirty="0" err="1">
                          <a:effectLst/>
                          <a:latin typeface="Times New Roman" panose="02020603050405020304" pitchFamily="18" charset="0"/>
                          <a:cs typeface="Times New Roman" panose="02020603050405020304" pitchFamily="18" charset="0"/>
                        </a:rPr>
                        <a:t>Tỉ</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lệ</a:t>
                      </a: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Tỉ lệ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750"/>
                        </a:spcAft>
                      </a:pPr>
                      <a:r>
                        <a:rPr lang="en-US" sz="2000">
                          <a:effectLst/>
                          <a:latin typeface="Times New Roman" panose="02020603050405020304" pitchFamily="18" charset="0"/>
                          <a:cs typeface="Times New Roman" panose="02020603050405020304" pitchFamily="18" charset="0"/>
                        </a:rPr>
                        <a:t>Tỉ lệ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1109632"/>
                  </a:ext>
                </a:extLst>
              </a:tr>
              <a:tr h="676058">
                <a:tc>
                  <a:txBody>
                    <a:bodyPr/>
                    <a:lstStyle/>
                    <a:p>
                      <a:pP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Trẻ hứng thú tham gia vào các hoạt động</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20/34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59</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14/34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41</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33/34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97</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1/34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84302984"/>
                  </a:ext>
                </a:extLst>
              </a:tr>
              <a:tr h="676058">
                <a:tc>
                  <a:txBody>
                    <a:bodyPr/>
                    <a:lstStyle/>
                    <a:p>
                      <a:pPr algn="just">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Trẻ tích cực hoạt động</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15/34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44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19/34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56</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34/34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0/34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9062994"/>
                  </a:ext>
                </a:extLst>
              </a:tr>
              <a:tr h="676058">
                <a:tc>
                  <a:txBody>
                    <a:bodyPr/>
                    <a:lstStyle/>
                    <a:p>
                      <a:pPr algn="just">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Trẻ đạt được mục đích yêu cầu của hoạt động</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14/34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41</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20/34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59</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32/34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2/34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83322828"/>
                  </a:ext>
                </a:extLst>
              </a:tr>
              <a:tr h="676058">
                <a:tc>
                  <a:txBody>
                    <a:bodyPr/>
                    <a:lstStyle/>
                    <a:p>
                      <a:pPr algn="just">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Trẻ có kĩ năng thao tác với chuột máy tính.</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12/34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22/34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b="1" i="1" kern="1200">
                          <a:solidFill>
                            <a:srgbClr val="000000"/>
                          </a:solidFill>
                          <a:effectLst/>
                          <a:latin typeface=".VnTime" panose="020B7200000000000000" pitchFamily="34" charset="0"/>
                          <a:ea typeface="Times New Roman" panose="02020603050405020304" pitchFamily="18" charset="0"/>
                          <a:cs typeface="Times New Roman" panose="02020603050405020304" pitchFamily="18" charset="0"/>
                        </a:rPr>
                        <a:t>66</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32/34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2/34</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20000"/>
                        </a:lnSpc>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424227216"/>
                  </a:ext>
                </a:extLst>
              </a:tr>
            </a:tbl>
          </a:graphicData>
        </a:graphic>
      </p:graphicFrame>
      <p:sp>
        <p:nvSpPr>
          <p:cNvPr id="5" name="Arrow: Notched Right 4">
            <a:extLst>
              <a:ext uri="{FF2B5EF4-FFF2-40B4-BE49-F238E27FC236}">
                <a16:creationId xmlns:a16="http://schemas.microsoft.com/office/drawing/2014/main" id="{03BCB576-2F8B-4559-39FE-F435DCD74A4F}"/>
              </a:ext>
            </a:extLst>
          </p:cNvPr>
          <p:cNvSpPr/>
          <p:nvPr/>
        </p:nvSpPr>
        <p:spPr>
          <a:xfrm>
            <a:off x="-30480" y="3397219"/>
            <a:ext cx="1833880" cy="139192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rgbClr val="FFFF00"/>
                </a:solidFill>
                <a:latin typeface="Times New Roman" panose="02020603050405020304" pitchFamily="18" charset="0"/>
                <a:cs typeface="Times New Roman" panose="02020603050405020304" pitchFamily="18" charset="0"/>
              </a:rPr>
              <a:t>Bảng</a:t>
            </a:r>
            <a:r>
              <a:rPr lang="en-US" b="1" dirty="0">
                <a:solidFill>
                  <a:srgbClr val="FFFF00"/>
                </a:solidFill>
                <a:latin typeface="Times New Roman" panose="02020603050405020304" pitchFamily="18" charset="0"/>
                <a:cs typeface="Times New Roman" panose="02020603050405020304" pitchFamily="18" charset="0"/>
              </a:rPr>
              <a:t> </a:t>
            </a:r>
            <a:r>
              <a:rPr lang="en-US" b="1" dirty="0" err="1">
                <a:solidFill>
                  <a:srgbClr val="FFFF00"/>
                </a:solidFill>
                <a:latin typeface="Times New Roman" panose="02020603050405020304" pitchFamily="18" charset="0"/>
                <a:cs typeface="Times New Roman" panose="02020603050405020304" pitchFamily="18" charset="0"/>
              </a:rPr>
              <a:t>kết</a:t>
            </a:r>
            <a:r>
              <a:rPr lang="en-US" b="1" dirty="0">
                <a:solidFill>
                  <a:srgbClr val="FFFF00"/>
                </a:solidFill>
                <a:latin typeface="Times New Roman" panose="02020603050405020304" pitchFamily="18" charset="0"/>
                <a:cs typeface="Times New Roman" panose="02020603050405020304" pitchFamily="18" charset="0"/>
              </a:rPr>
              <a:t> </a:t>
            </a:r>
            <a:r>
              <a:rPr lang="en-US" b="1" dirty="0" err="1">
                <a:solidFill>
                  <a:srgbClr val="FFFF00"/>
                </a:solidFill>
                <a:latin typeface="Times New Roman" panose="02020603050405020304" pitchFamily="18" charset="0"/>
                <a:cs typeface="Times New Roman" panose="02020603050405020304" pitchFamily="18" charset="0"/>
              </a:rPr>
              <a:t>quả</a:t>
            </a:r>
            <a:endParaRPr lang="en-US"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8360034"/>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ây Hoa Màu Hồng Nền Hoa, S, Hoa, Mùa Hè Hình nền Vector để tải xuống miễn  phí"/>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1998"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66846" y="2709758"/>
            <a:ext cx="8141652" cy="92333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normalizeH="0" baseline="0" noProof="0" dirty="0">
                <a:ln w="0"/>
                <a:solidFill>
                  <a:srgbClr val="0000CC"/>
                </a:solidFill>
                <a:effectLst>
                  <a:outerShdw blurRad="38100" dist="25400" dir="5400000" algn="ctr" rotWithShape="0">
                    <a:srgbClr val="6E747A">
                      <a:alpha val="43000"/>
                    </a:srgbClr>
                  </a:outerShdw>
                </a:effectLst>
                <a:uLnTx/>
                <a:uFillTx/>
                <a:latin typeface="Calibri" panose="020F0502020204030204"/>
                <a:ea typeface="+mn-ea"/>
                <a:cs typeface="+mn-cs"/>
              </a:rPr>
              <a:t>XIN TRÂN TRỌNG CẢM ƠN!</a:t>
            </a:r>
          </a:p>
        </p:txBody>
      </p:sp>
    </p:spTree>
    <p:extLst>
      <p:ext uri="{BB962C8B-B14F-4D97-AF65-F5344CB8AC3E}">
        <p14:creationId xmlns:p14="http://schemas.microsoft.com/office/powerpoint/2010/main" val="1032151278"/>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Shape 39">
            <a:extLst>
              <a:ext uri="{FF2B5EF4-FFF2-40B4-BE49-F238E27FC236}">
                <a16:creationId xmlns:a16="http://schemas.microsoft.com/office/drawing/2014/main" id="{D454E15F-2BB2-4EEC-94CD-1B976D1F31B9}"/>
              </a:ext>
            </a:extLst>
          </p:cNvPr>
          <p:cNvSpPr/>
          <p:nvPr/>
        </p:nvSpPr>
        <p:spPr>
          <a:xfrm>
            <a:off x="3274642" y="815090"/>
            <a:ext cx="1702541" cy="1607284"/>
          </a:xfrm>
          <a:custGeom>
            <a:avLst/>
            <a:gdLst>
              <a:gd name="connsiteX0" fmla="*/ 0 w 1983544"/>
              <a:gd name="connsiteY0" fmla="*/ 928468 h 928468"/>
              <a:gd name="connsiteX1" fmla="*/ 407963 w 1983544"/>
              <a:gd name="connsiteY1" fmla="*/ 28135 h 928468"/>
              <a:gd name="connsiteX2" fmla="*/ 1983544 w 1983544"/>
              <a:gd name="connsiteY2" fmla="*/ 0 h 928468"/>
            </a:gdLst>
            <a:ahLst/>
            <a:cxnLst>
              <a:cxn ang="0">
                <a:pos x="connsiteX0" y="connsiteY0"/>
              </a:cxn>
              <a:cxn ang="0">
                <a:pos x="connsiteX1" y="connsiteY1"/>
              </a:cxn>
              <a:cxn ang="0">
                <a:pos x="connsiteX2" y="connsiteY2"/>
              </a:cxn>
            </a:cxnLst>
            <a:rect l="l" t="t" r="r" b="b"/>
            <a:pathLst>
              <a:path w="1983544" h="928468">
                <a:moveTo>
                  <a:pt x="0" y="928468"/>
                </a:moveTo>
                <a:lnTo>
                  <a:pt x="407963" y="28135"/>
                </a:lnTo>
                <a:lnTo>
                  <a:pt x="1983544" y="0"/>
                </a:lnTo>
              </a:path>
            </a:pathLst>
          </a:custGeom>
          <a:ln w="28575"/>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1" name="Freeform: Shape 40">
            <a:extLst>
              <a:ext uri="{FF2B5EF4-FFF2-40B4-BE49-F238E27FC236}">
                <a16:creationId xmlns:a16="http://schemas.microsoft.com/office/drawing/2014/main" id="{4AA5CA72-0800-412E-9358-2D9232248C2D}"/>
              </a:ext>
            </a:extLst>
          </p:cNvPr>
          <p:cNvSpPr/>
          <p:nvPr/>
        </p:nvSpPr>
        <p:spPr>
          <a:xfrm flipV="1">
            <a:off x="3474202" y="4641139"/>
            <a:ext cx="1533149" cy="1450190"/>
          </a:xfrm>
          <a:custGeom>
            <a:avLst/>
            <a:gdLst>
              <a:gd name="connsiteX0" fmla="*/ 0 w 1983544"/>
              <a:gd name="connsiteY0" fmla="*/ 928468 h 928468"/>
              <a:gd name="connsiteX1" fmla="*/ 407963 w 1983544"/>
              <a:gd name="connsiteY1" fmla="*/ 28135 h 928468"/>
              <a:gd name="connsiteX2" fmla="*/ 1983544 w 1983544"/>
              <a:gd name="connsiteY2" fmla="*/ 0 h 928468"/>
            </a:gdLst>
            <a:ahLst/>
            <a:cxnLst>
              <a:cxn ang="0">
                <a:pos x="connsiteX0" y="connsiteY0"/>
              </a:cxn>
              <a:cxn ang="0">
                <a:pos x="connsiteX1" y="connsiteY1"/>
              </a:cxn>
              <a:cxn ang="0">
                <a:pos x="connsiteX2" y="connsiteY2"/>
              </a:cxn>
            </a:cxnLst>
            <a:rect l="l" t="t" r="r" b="b"/>
            <a:pathLst>
              <a:path w="1983544" h="928468">
                <a:moveTo>
                  <a:pt x="0" y="928468"/>
                </a:moveTo>
                <a:lnTo>
                  <a:pt x="407963" y="28135"/>
                </a:lnTo>
                <a:lnTo>
                  <a:pt x="1983544" y="0"/>
                </a:lnTo>
              </a:path>
            </a:pathLst>
          </a:custGeom>
          <a:ln w="28575"/>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cxnSp>
        <p:nvCxnSpPr>
          <p:cNvPr id="43" name="Straight Connector 42">
            <a:extLst>
              <a:ext uri="{FF2B5EF4-FFF2-40B4-BE49-F238E27FC236}">
                <a16:creationId xmlns:a16="http://schemas.microsoft.com/office/drawing/2014/main" id="{804B4D08-B097-4F6F-8219-6CB0067E7541}"/>
              </a:ext>
            </a:extLst>
          </p:cNvPr>
          <p:cNvCxnSpPr>
            <a:cxnSpLocks/>
            <a:stCxn id="16" idx="6"/>
            <a:endCxn id="56" idx="1"/>
          </p:cNvCxnSpPr>
          <p:nvPr/>
        </p:nvCxnSpPr>
        <p:spPr>
          <a:xfrm flipV="1">
            <a:off x="3627122" y="2571558"/>
            <a:ext cx="1380229" cy="583478"/>
          </a:xfrm>
          <a:prstGeom prst="line">
            <a:avLst/>
          </a:prstGeom>
          <a:ln w="28575"/>
        </p:spPr>
        <p:style>
          <a:lnRef idx="1">
            <a:schemeClr val="dk1"/>
          </a:lnRef>
          <a:fillRef idx="0">
            <a:schemeClr val="dk1"/>
          </a:fillRef>
          <a:effectRef idx="0">
            <a:schemeClr val="dk1"/>
          </a:effectRef>
          <a:fontRef idx="minor">
            <a:schemeClr val="tx1"/>
          </a:fontRef>
        </p:style>
      </p:cxnSp>
      <p:sp>
        <p:nvSpPr>
          <p:cNvPr id="44" name="Rectangle: Rounded Corners 43">
            <a:extLst>
              <a:ext uri="{FF2B5EF4-FFF2-40B4-BE49-F238E27FC236}">
                <a16:creationId xmlns:a16="http://schemas.microsoft.com/office/drawing/2014/main" id="{83BFF88C-BD56-4884-989A-A2F38A82AC41}"/>
              </a:ext>
            </a:extLst>
          </p:cNvPr>
          <p:cNvSpPr/>
          <p:nvPr/>
        </p:nvSpPr>
        <p:spPr>
          <a:xfrm>
            <a:off x="5007351" y="118199"/>
            <a:ext cx="6996529" cy="1464371"/>
          </a:xfrm>
          <a:prstGeom prst="roundRect">
            <a:avLst>
              <a:gd name="adj" fmla="val 39687"/>
            </a:avLst>
          </a:prstGeom>
          <a:ln w="57150">
            <a:solidFill>
              <a:srgbClr val="FF330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vi-VN">
                <a:solidFill>
                  <a:srgbClr val="C00000"/>
                </a:solidFill>
              </a:rPr>
              <a:t>Ngày nay sự phát triển nhảy vọt của khoa học công nghệ nói chung của ngành tin học nói riêng, với những tính năng ưu việt, sự tiện dụng và ứng dụng rộng rãi giúp cho tin học là một phần không thể thiếu được của nhiều ngành trong công cuộc xây dựng và phát triển xã hội. </a:t>
            </a:r>
            <a:endParaRPr lang="en-US" sz="1400" dirty="0">
              <a:solidFill>
                <a:srgbClr val="C00000"/>
              </a:solidFill>
              <a:cs typeface="Times New Roman" panose="02020603050405020304" pitchFamily="18" charset="0"/>
            </a:endParaRPr>
          </a:p>
        </p:txBody>
      </p:sp>
      <p:grpSp>
        <p:nvGrpSpPr>
          <p:cNvPr id="10" name="Group 9">
            <a:extLst>
              <a:ext uri="{FF2B5EF4-FFF2-40B4-BE49-F238E27FC236}">
                <a16:creationId xmlns:a16="http://schemas.microsoft.com/office/drawing/2014/main" id="{A3D1C250-547B-4E7F-802B-48E4E56F5D66}"/>
              </a:ext>
            </a:extLst>
          </p:cNvPr>
          <p:cNvGrpSpPr/>
          <p:nvPr/>
        </p:nvGrpSpPr>
        <p:grpSpPr>
          <a:xfrm>
            <a:off x="-770587" y="1631025"/>
            <a:ext cx="4525079" cy="4231428"/>
            <a:chOff x="1154134" y="1027731"/>
            <a:chExt cx="4692310" cy="4459458"/>
          </a:xfrm>
        </p:grpSpPr>
        <p:sp>
          <p:nvSpPr>
            <p:cNvPr id="6" name="Arc 5">
              <a:extLst>
                <a:ext uri="{FF2B5EF4-FFF2-40B4-BE49-F238E27FC236}">
                  <a16:creationId xmlns:a16="http://schemas.microsoft.com/office/drawing/2014/main" id="{FDBE8966-7B2D-45BA-BE05-48A9F2650DF8}"/>
                </a:ext>
              </a:extLst>
            </p:cNvPr>
            <p:cNvSpPr/>
            <p:nvPr/>
          </p:nvSpPr>
          <p:spPr>
            <a:xfrm rot="12710051">
              <a:off x="1154134" y="1027731"/>
              <a:ext cx="4459458" cy="4459458"/>
            </a:xfrm>
            <a:prstGeom prst="arc">
              <a:avLst>
                <a:gd name="adj1" fmla="val 7020559"/>
                <a:gd name="adj2" fmla="val 10486530"/>
              </a:avLst>
            </a:prstGeom>
            <a:ln w="28575"/>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6" name="Oval 15">
              <a:extLst>
                <a:ext uri="{FF2B5EF4-FFF2-40B4-BE49-F238E27FC236}">
                  <a16:creationId xmlns:a16="http://schemas.microsoft.com/office/drawing/2014/main" id="{59D27B3C-F1AB-4DF1-9649-CEE5FE1E0644}"/>
                </a:ext>
              </a:extLst>
            </p:cNvPr>
            <p:cNvSpPr/>
            <p:nvPr/>
          </p:nvSpPr>
          <p:spPr>
            <a:xfrm>
              <a:off x="5348860" y="2456885"/>
              <a:ext cx="365506" cy="353970"/>
            </a:xfrm>
            <a:prstGeom prst="ellipse">
              <a:avLst/>
            </a:prstGeom>
            <a:solidFill>
              <a:srgbClr val="0303C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8" name="Oval 17">
              <a:extLst>
                <a:ext uri="{FF2B5EF4-FFF2-40B4-BE49-F238E27FC236}">
                  <a16:creationId xmlns:a16="http://schemas.microsoft.com/office/drawing/2014/main" id="{8BEA57B5-7BB9-4A10-A14B-E6D48169533F}"/>
                </a:ext>
              </a:extLst>
            </p:cNvPr>
            <p:cNvSpPr/>
            <p:nvPr/>
          </p:nvSpPr>
          <p:spPr>
            <a:xfrm flipV="1">
              <a:off x="5091993" y="1766961"/>
              <a:ext cx="365506" cy="353970"/>
            </a:xfrm>
            <a:prstGeom prst="ellipse">
              <a:avLst/>
            </a:prstGeom>
            <a:solidFill>
              <a:srgbClr val="FF33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9" name="Oval 18">
              <a:extLst>
                <a:ext uri="{FF2B5EF4-FFF2-40B4-BE49-F238E27FC236}">
                  <a16:creationId xmlns:a16="http://schemas.microsoft.com/office/drawing/2014/main" id="{97163507-810A-4A2A-A35C-F08D66BDCB0F}"/>
                </a:ext>
              </a:extLst>
            </p:cNvPr>
            <p:cNvSpPr/>
            <p:nvPr/>
          </p:nvSpPr>
          <p:spPr>
            <a:xfrm>
              <a:off x="5215468" y="3909891"/>
              <a:ext cx="365506" cy="353970"/>
            </a:xfrm>
            <a:prstGeom prst="ellipse">
              <a:avLst/>
            </a:prstGeom>
            <a:solidFill>
              <a:srgbClr val="FF00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4" name="Oval 53">
              <a:extLst>
                <a:ext uri="{FF2B5EF4-FFF2-40B4-BE49-F238E27FC236}">
                  <a16:creationId xmlns:a16="http://schemas.microsoft.com/office/drawing/2014/main" id="{0B03C767-F495-4973-80AC-F43FE61EC0FE}"/>
                </a:ext>
              </a:extLst>
            </p:cNvPr>
            <p:cNvSpPr/>
            <p:nvPr/>
          </p:nvSpPr>
          <p:spPr>
            <a:xfrm>
              <a:off x="5480938" y="3138408"/>
              <a:ext cx="365506" cy="353970"/>
            </a:xfrm>
            <a:prstGeom prst="ellipse">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grpSp>
      <p:cxnSp>
        <p:nvCxnSpPr>
          <p:cNvPr id="55" name="Straight Connector 54">
            <a:extLst>
              <a:ext uri="{FF2B5EF4-FFF2-40B4-BE49-F238E27FC236}">
                <a16:creationId xmlns:a16="http://schemas.microsoft.com/office/drawing/2014/main" id="{08703DB6-73EF-4ED5-B750-55BCD080D0AD}"/>
              </a:ext>
            </a:extLst>
          </p:cNvPr>
          <p:cNvCxnSpPr>
            <a:cxnSpLocks/>
            <a:stCxn id="54" idx="6"/>
            <a:endCxn id="62" idx="1"/>
          </p:cNvCxnSpPr>
          <p:nvPr/>
        </p:nvCxnSpPr>
        <p:spPr>
          <a:xfrm>
            <a:off x="3754492" y="3801710"/>
            <a:ext cx="1332519" cy="542958"/>
          </a:xfrm>
          <a:prstGeom prst="line">
            <a:avLst/>
          </a:prstGeom>
          <a:ln w="28575"/>
        </p:spPr>
        <p:style>
          <a:lnRef idx="1">
            <a:schemeClr val="dk1"/>
          </a:lnRef>
          <a:fillRef idx="0">
            <a:schemeClr val="dk1"/>
          </a:fillRef>
          <a:effectRef idx="0">
            <a:schemeClr val="dk1"/>
          </a:effectRef>
          <a:fontRef idx="minor">
            <a:schemeClr val="tx1"/>
          </a:fontRef>
        </p:style>
      </p:cxnSp>
      <p:sp>
        <p:nvSpPr>
          <p:cNvPr id="56" name="Rectangle: Rounded Corners 55">
            <a:extLst>
              <a:ext uri="{FF2B5EF4-FFF2-40B4-BE49-F238E27FC236}">
                <a16:creationId xmlns:a16="http://schemas.microsoft.com/office/drawing/2014/main" id="{C136CFB5-8D3C-4505-9EC4-F8F1686C9412}"/>
              </a:ext>
            </a:extLst>
          </p:cNvPr>
          <p:cNvSpPr/>
          <p:nvPr/>
        </p:nvSpPr>
        <p:spPr>
          <a:xfrm>
            <a:off x="5007351" y="1800535"/>
            <a:ext cx="7014846" cy="1542046"/>
          </a:xfrm>
          <a:prstGeom prst="roundRect">
            <a:avLst>
              <a:gd name="adj" fmla="val 39687"/>
            </a:avLst>
          </a:prstGeom>
          <a:noFill/>
          <a:ln w="5715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solidFill>
                  <a:srgbClr val="0000CC"/>
                </a:solidFill>
                <a:latin typeface="Arial" panose="020B0604020202020204" pitchFamily="34" charset="0"/>
                <a:cs typeface="Arial" panose="020B0604020202020204" pitchFamily="34" charset="0"/>
              </a:rPr>
              <a:t>CNTT </a:t>
            </a:r>
            <a:r>
              <a:rPr lang="vi-VN">
                <a:solidFill>
                  <a:srgbClr val="0000CC"/>
                </a:solidFill>
                <a:latin typeface="Arial" panose="020B0604020202020204" pitchFamily="34" charset="0"/>
                <a:cs typeface="Arial" panose="020B0604020202020204" pitchFamily="34" charset="0"/>
              </a:rPr>
              <a:t>phát triển đã mở ra những hướng đi mới cho giáo dục mầm non trong việc đổi mới phương pháp và hình thức dạy học.</a:t>
            </a:r>
            <a:r>
              <a:rPr lang="en-US">
                <a:solidFill>
                  <a:srgbClr val="0000CC"/>
                </a:solidFill>
                <a:latin typeface="Arial" panose="020B0604020202020204" pitchFamily="34" charset="0"/>
                <a:cs typeface="Arial" panose="020B0604020202020204" pitchFamily="34" charset="0"/>
              </a:rPr>
              <a:t> Hiện </a:t>
            </a:r>
            <a:r>
              <a:rPr lang="vi-VN">
                <a:solidFill>
                  <a:srgbClr val="0000CC"/>
                </a:solidFill>
                <a:latin typeface="Arial" panose="020B0604020202020204" pitchFamily="34" charset="0"/>
                <a:cs typeface="Arial" panose="020B0604020202020204" pitchFamily="34" charset="0"/>
              </a:rPr>
              <a:t>nay với ứng dụng CNTT giáo viên có thể  sử dụng Internet để chủ động khai thác tài nguyên giáo dục phong phú, chủ động quay phim, chụp ảnh làm tư liệu cho bài giảng điện tử</a:t>
            </a:r>
            <a:endParaRPr lang="en-US" dirty="0">
              <a:solidFill>
                <a:srgbClr val="0000CC"/>
              </a:solidFill>
              <a:latin typeface="Arial" panose="020B0604020202020204" pitchFamily="34" charset="0"/>
              <a:cs typeface="Arial" panose="020B0604020202020204" pitchFamily="34" charset="0"/>
            </a:endParaRPr>
          </a:p>
        </p:txBody>
      </p:sp>
      <p:sp>
        <p:nvSpPr>
          <p:cNvPr id="59" name="Rectangle: Rounded Corners 58">
            <a:extLst>
              <a:ext uri="{FF2B5EF4-FFF2-40B4-BE49-F238E27FC236}">
                <a16:creationId xmlns:a16="http://schemas.microsoft.com/office/drawing/2014/main" id="{18D1B5CA-8A79-4E97-B8AE-18F074800B39}"/>
              </a:ext>
            </a:extLst>
          </p:cNvPr>
          <p:cNvSpPr/>
          <p:nvPr/>
        </p:nvSpPr>
        <p:spPr>
          <a:xfrm>
            <a:off x="5007354" y="5383541"/>
            <a:ext cx="7014842" cy="1401768"/>
          </a:xfrm>
          <a:prstGeom prst="roundRect">
            <a:avLst>
              <a:gd name="adj" fmla="val 39687"/>
            </a:avLst>
          </a:prstGeom>
          <a:noFill/>
          <a:ln w="571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a:solidFill>
                  <a:srgbClr val="CC00CC"/>
                </a:solidFill>
                <a:cs typeface="Arial" panose="020B0604020202020204" pitchFamily="34" charset="0"/>
              </a:rPr>
              <a:t>Việc sử dụng công nghệ thông tin và các phần mềm hỗ trợ giảng dạy còn nhiều vấn đề bất cập</a:t>
            </a:r>
            <a:r>
              <a:rPr lang="en-US">
                <a:solidFill>
                  <a:srgbClr val="CC00CC"/>
                </a:solidFill>
                <a:cs typeface="Arial" panose="020B0604020202020204" pitchFamily="34" charset="0"/>
              </a:rPr>
              <a:t> </a:t>
            </a:r>
            <a:r>
              <a:rPr lang="vi-VN">
                <a:solidFill>
                  <a:srgbClr val="CC00CC"/>
                </a:solidFill>
                <a:cs typeface="Arial" panose="020B0604020202020204" pitchFamily="34" charset="0"/>
              </a:rPr>
              <a:t>nên  việc ứng dụng công nghệ thông tin và các phần mềm trong giáo dục mầm non đạt hiệu quả chưa cao</a:t>
            </a:r>
            <a:r>
              <a:rPr lang="en-US">
                <a:solidFill>
                  <a:srgbClr val="CC00CC"/>
                </a:solidFill>
                <a:latin typeface="Arial" panose="020B0604020202020204" pitchFamily="34" charset="0"/>
                <a:cs typeface="Arial" panose="020B0604020202020204" pitchFamily="34" charset="0"/>
              </a:rPr>
              <a:t>.</a:t>
            </a:r>
            <a:endParaRPr lang="en-US" sz="1400" dirty="0">
              <a:solidFill>
                <a:srgbClr val="CC00CC"/>
              </a:solidFill>
              <a:latin typeface="Arial" panose="020B0604020202020204" pitchFamily="34" charset="0"/>
              <a:cs typeface="Arial" panose="020B0604020202020204" pitchFamily="34" charset="0"/>
            </a:endParaRPr>
          </a:p>
        </p:txBody>
      </p:sp>
      <p:sp>
        <p:nvSpPr>
          <p:cNvPr id="62" name="Rectangle: Rounded Corners 61">
            <a:extLst>
              <a:ext uri="{FF2B5EF4-FFF2-40B4-BE49-F238E27FC236}">
                <a16:creationId xmlns:a16="http://schemas.microsoft.com/office/drawing/2014/main" id="{297F46E9-14BD-4819-8A99-C63BA48382C1}"/>
              </a:ext>
            </a:extLst>
          </p:cNvPr>
          <p:cNvSpPr/>
          <p:nvPr/>
        </p:nvSpPr>
        <p:spPr>
          <a:xfrm>
            <a:off x="5087011" y="3573645"/>
            <a:ext cx="6935186" cy="1542046"/>
          </a:xfrm>
          <a:prstGeom prst="roundRect">
            <a:avLst>
              <a:gd name="adj" fmla="val 39687"/>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a:solidFill>
                  <a:srgbClr val="006600"/>
                </a:solidFill>
                <a:cs typeface="Arial" panose="020B0604020202020204" pitchFamily="34" charset="0"/>
              </a:rPr>
              <a:t>Ứng dụng CNTT có thể coi là một phương pháp ưu việt vừa phù hợp với  đặc  điểm  tâm  sinh  lý  của  trẻ,  vừa  thực  hiện được  nguyên  lý  giáo dục  của Vưgotxki “ Dạy học lấy học sinh làm trung tâm” một cách dễ dàng. </a:t>
            </a:r>
            <a:endParaRPr lang="en-US" sz="1400" dirty="0">
              <a:solidFill>
                <a:srgbClr val="006600"/>
              </a:solidFill>
              <a:latin typeface="Times New Roman" panose="02020603050405020304" pitchFamily="18" charset="0"/>
              <a:cs typeface="Times New Roman" panose="02020603050405020304" pitchFamily="18" charset="0"/>
            </a:endParaRPr>
          </a:p>
        </p:txBody>
      </p:sp>
      <p:grpSp>
        <p:nvGrpSpPr>
          <p:cNvPr id="8" name="Group 7">
            <a:extLst>
              <a:ext uri="{FF2B5EF4-FFF2-40B4-BE49-F238E27FC236}">
                <a16:creationId xmlns:a16="http://schemas.microsoft.com/office/drawing/2014/main" id="{0E6C5DD2-C602-4556-8134-6F7F4AD2B4A4}"/>
              </a:ext>
            </a:extLst>
          </p:cNvPr>
          <p:cNvGrpSpPr/>
          <p:nvPr/>
        </p:nvGrpSpPr>
        <p:grpSpPr>
          <a:xfrm>
            <a:off x="1874" y="1800535"/>
            <a:ext cx="3487440" cy="3601176"/>
            <a:chOff x="26117" y="1307629"/>
            <a:chExt cx="4459458" cy="4459458"/>
          </a:xfrm>
        </p:grpSpPr>
        <p:sp>
          <p:nvSpPr>
            <p:cNvPr id="4" name="Oval 3">
              <a:extLst>
                <a:ext uri="{FF2B5EF4-FFF2-40B4-BE49-F238E27FC236}">
                  <a16:creationId xmlns:a16="http://schemas.microsoft.com/office/drawing/2014/main" id="{8D5C3670-5AD0-41DD-9229-48A213511134}"/>
                </a:ext>
              </a:extLst>
            </p:cNvPr>
            <p:cNvSpPr/>
            <p:nvPr/>
          </p:nvSpPr>
          <p:spPr>
            <a:xfrm>
              <a:off x="414510" y="1691117"/>
              <a:ext cx="3586387" cy="3502293"/>
            </a:xfrm>
            <a:prstGeom prst="ellipse">
              <a:avLst/>
            </a:prstGeom>
            <a:solidFill>
              <a:srgbClr val="7030A0"/>
            </a:solid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Arc 4">
              <a:extLst>
                <a:ext uri="{FF2B5EF4-FFF2-40B4-BE49-F238E27FC236}">
                  <a16:creationId xmlns:a16="http://schemas.microsoft.com/office/drawing/2014/main" id="{D687DDD1-B391-4908-859F-8561E72D51ED}"/>
                </a:ext>
              </a:extLst>
            </p:cNvPr>
            <p:cNvSpPr/>
            <p:nvPr/>
          </p:nvSpPr>
          <p:spPr>
            <a:xfrm rot="7197888">
              <a:off x="26117" y="1307629"/>
              <a:ext cx="4459458" cy="4459458"/>
            </a:xfrm>
            <a:prstGeom prst="arc">
              <a:avLst>
                <a:gd name="adj1" fmla="val 16200000"/>
                <a:gd name="adj2" fmla="val 12631621"/>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3" name="Rectangle: Rounded Corners 2">
            <a:extLst>
              <a:ext uri="{FF2B5EF4-FFF2-40B4-BE49-F238E27FC236}">
                <a16:creationId xmlns:a16="http://schemas.microsoft.com/office/drawing/2014/main" id="{F47ACA10-E22C-66AE-0654-3CA2AE5D8CC7}"/>
              </a:ext>
            </a:extLst>
          </p:cNvPr>
          <p:cNvSpPr/>
          <p:nvPr/>
        </p:nvSpPr>
        <p:spPr>
          <a:xfrm>
            <a:off x="203296" y="189557"/>
            <a:ext cx="3627024" cy="60041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006600"/>
                </a:solidFill>
                <a:latin typeface="Times New Roman" panose="02020603050405020304" pitchFamily="18" charset="0"/>
                <a:cs typeface="Times New Roman" panose="02020603050405020304" pitchFamily="18" charset="0"/>
              </a:rPr>
              <a:t>I. LÝ DO CHỌN BIỆN PHÁP</a:t>
            </a:r>
          </a:p>
        </p:txBody>
      </p:sp>
      <p:sp>
        <p:nvSpPr>
          <p:cNvPr id="12" name="TextBox 11">
            <a:extLst>
              <a:ext uri="{FF2B5EF4-FFF2-40B4-BE49-F238E27FC236}">
                <a16:creationId xmlns:a16="http://schemas.microsoft.com/office/drawing/2014/main" id="{C6B92FBE-0FA0-4F22-9D3D-2AD2BE4B476B}"/>
              </a:ext>
            </a:extLst>
          </p:cNvPr>
          <p:cNvSpPr txBox="1"/>
          <p:nvPr/>
        </p:nvSpPr>
        <p:spPr>
          <a:xfrm>
            <a:off x="485432" y="2771103"/>
            <a:ext cx="2515501" cy="1725344"/>
          </a:xfrm>
          <a:prstGeom prst="rect">
            <a:avLst/>
          </a:prstGeom>
          <a:noFill/>
        </p:spPr>
        <p:txBody>
          <a:bodyPr wrap="square">
            <a:spAutoFit/>
          </a:bodyPr>
          <a:lstStyle/>
          <a:p>
            <a:pPr indent="228600" algn="ctr">
              <a:lnSpc>
                <a:spcPct val="120000"/>
              </a:lnSpc>
            </a:pPr>
            <a:r>
              <a:rPr lang="vi-VN" b="1">
                <a:solidFill>
                  <a:srgbClr val="FFFF00"/>
                </a:solidFill>
                <a:latin typeface="Times New Roman" panose="02020603050405020304" pitchFamily="18" charset="0"/>
                <a:ea typeface="Times New Roman" panose="02020603050405020304" pitchFamily="18" charset="0"/>
              </a:rPr>
              <a:t>Biện pháp UDCNTT và các phần mềm cho trẻ mẫu giáo 5 – 6 tuổi </a:t>
            </a:r>
          </a:p>
          <a:p>
            <a:pPr indent="228600" algn="ctr">
              <a:lnSpc>
                <a:spcPct val="120000"/>
              </a:lnSpc>
            </a:pPr>
            <a:r>
              <a:rPr lang="vi-VN" b="1">
                <a:solidFill>
                  <a:srgbClr val="FFFF00"/>
                </a:solidFill>
                <a:latin typeface="Times New Roman" panose="02020603050405020304" pitchFamily="18" charset="0"/>
                <a:ea typeface="Times New Roman" panose="02020603050405020304" pitchFamily="18" charset="0"/>
              </a:rPr>
              <a:t>trong trường mầm non</a:t>
            </a:r>
            <a:endParaRPr lang="en-US" sz="1800"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4254724"/>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wipe(down)">
                                      <p:cBhvr>
                                        <p:cTn id="11" dur="500"/>
                                        <p:tgtEl>
                                          <p:spTgt spid="44"/>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barn(inVertical)">
                                      <p:cBhvr>
                                        <p:cTn id="16" dur="500"/>
                                        <p:tgtEl>
                                          <p:spTgt spid="43"/>
                                        </p:tgtEl>
                                      </p:cBhvr>
                                    </p:animEffect>
                                  </p:childTnLst>
                                </p:cTn>
                              </p:par>
                            </p:childTnLst>
                          </p:cTn>
                        </p:par>
                        <p:par>
                          <p:cTn id="17" fill="hold">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box(in)">
                                      <p:cBhvr>
                                        <p:cTn id="20" dur="2500"/>
                                        <p:tgtEl>
                                          <p:spTgt spid="5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42" fill="hold" nodeType="click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barn(outHorizontal)">
                                      <p:cBhvr>
                                        <p:cTn id="25" dur="500"/>
                                        <p:tgtEl>
                                          <p:spTgt spid="55"/>
                                        </p:tgtEl>
                                      </p:cBhvr>
                                    </p:animEffect>
                                  </p:childTnLst>
                                </p:cTn>
                              </p:par>
                            </p:childTnLst>
                          </p:cTn>
                        </p:par>
                        <p:par>
                          <p:cTn id="26" fill="hold">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checkerboard(across)">
                                      <p:cBhvr>
                                        <p:cTn id="29" dur="500"/>
                                        <p:tgtEl>
                                          <p:spTgt spid="6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barn(inVertical)">
                                      <p:cBhvr>
                                        <p:cTn id="34" dur="500"/>
                                        <p:tgtEl>
                                          <p:spTgt spid="41"/>
                                        </p:tgtEl>
                                      </p:cBhvr>
                                    </p:animEffect>
                                  </p:childTnLst>
                                </p:cTn>
                              </p:par>
                            </p:childTnLst>
                          </p:cTn>
                        </p:par>
                        <p:par>
                          <p:cTn id="35" fill="hold">
                            <p:stCondLst>
                              <p:cond delay="500"/>
                            </p:stCondLst>
                            <p:childTnLst>
                              <p:par>
                                <p:cTn id="36" presetID="5" presetClass="entr" presetSubtype="10" fill="hold" grpId="0" nodeType="after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checkerboard(across)">
                                      <p:cBhvr>
                                        <p:cTn id="38" dur="500"/>
                                        <p:tgtEl>
                                          <p:spTgt spid="59"/>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inVertical)">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4" grpId="0" animBg="1"/>
      <p:bldP spid="56" grpId="0" animBg="1"/>
      <p:bldP spid="59" grpId="0" animBg="1"/>
      <p:bldP spid="62"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1000" r="-2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9400" y="595892"/>
            <a:ext cx="6906491" cy="959793"/>
          </a:xfrm>
          <a:solidFill>
            <a:schemeClr val="bg1"/>
          </a:solidFill>
        </p:spPr>
        <p:txBody>
          <a:bodyPr>
            <a:normAutofit fontScale="90000"/>
          </a:bodyPr>
          <a:lstStyle/>
          <a:p>
            <a:r>
              <a:rPr lang="en-US" b="1" dirty="0">
                <a:solidFill>
                  <a:srgbClr val="FF0000"/>
                </a:solidFill>
                <a:latin typeface="Times New Roman" pitchFamily="18" charset="0"/>
                <a:cs typeface="Times New Roman" pitchFamily="18" charset="0"/>
              </a:rPr>
              <a:t/>
            </a:r>
            <a:br>
              <a:rPr lang="en-US" b="1" dirty="0">
                <a:solidFill>
                  <a:srgbClr val="FF0000"/>
                </a:solidFill>
                <a:latin typeface="Times New Roman" pitchFamily="18" charset="0"/>
                <a:cs typeface="Times New Roman" pitchFamily="18" charset="0"/>
              </a:rPr>
            </a:br>
            <a:r>
              <a:rPr lang="en-US" sz="4000" b="1" dirty="0">
                <a:solidFill>
                  <a:srgbClr val="FF0000"/>
                </a:solidFill>
                <a:latin typeface="Times New Roman" pitchFamily="18" charset="0"/>
                <a:cs typeface="Times New Roman" pitchFamily="18" charset="0"/>
              </a:rPr>
              <a:t>II. GIẢI QUYẾT VẤN ĐỀ</a:t>
            </a:r>
            <a:br>
              <a:rPr lang="en-US" sz="4000" b="1" dirty="0">
                <a:solidFill>
                  <a:srgbClr val="FF0000"/>
                </a:solidFill>
                <a:latin typeface="Times New Roman" pitchFamily="18" charset="0"/>
                <a:cs typeface="Times New Roman" pitchFamily="18" charset="0"/>
              </a:rPr>
            </a:br>
            <a:endParaRPr lang="en-US" sz="4000" dirty="0"/>
          </a:p>
        </p:txBody>
      </p:sp>
      <p:grpSp>
        <p:nvGrpSpPr>
          <p:cNvPr id="9" name="Group 8"/>
          <p:cNvGrpSpPr/>
          <p:nvPr/>
        </p:nvGrpSpPr>
        <p:grpSpPr>
          <a:xfrm>
            <a:off x="1901938" y="1971821"/>
            <a:ext cx="8423162" cy="739029"/>
            <a:chOff x="381000" y="1524000"/>
            <a:chExt cx="8499046" cy="774220"/>
          </a:xfrm>
        </p:grpSpPr>
        <p:sp>
          <p:nvSpPr>
            <p:cNvPr id="6" name="Rounded Rectangle 5"/>
            <p:cNvSpPr/>
            <p:nvPr/>
          </p:nvSpPr>
          <p:spPr>
            <a:xfrm>
              <a:off x="1031446" y="1536220"/>
              <a:ext cx="7848600" cy="762000"/>
            </a:xfrm>
            <a:prstGeom prst="round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n w="18415" cmpd="sng">
                    <a:solidFill>
                      <a:srgbClr val="FFFFFF"/>
                    </a:solidFill>
                    <a:prstDash val="solid"/>
                  </a:ln>
                  <a:solidFill>
                    <a:prstClr val="black"/>
                  </a:solidFill>
                  <a:latin typeface="Times New Roman" pitchFamily="18" charset="0"/>
                  <a:cs typeface="Times New Roman" pitchFamily="18" charset="0"/>
                </a:rPr>
                <a:t>   </a:t>
              </a:r>
              <a:r>
                <a:rPr kumimoji="0" lang="en-US" sz="2400" b="0" i="0" u="none" strike="noStrike" kern="1200" cap="none" spc="0" normalizeH="0" baseline="0" noProof="0" dirty="0">
                  <a:ln w="18415" cmpd="sng">
                    <a:solidFill>
                      <a:srgbClr val="FFFFFF"/>
                    </a:solidFill>
                    <a:prstDash val="solid"/>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srgbClr val="800080"/>
                  </a:solidFill>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1200" cap="none" spc="0" normalizeH="0" baseline="0" noProof="0" dirty="0">
                  <a:ln>
                    <a:noFill/>
                  </a:ln>
                  <a:solidFill>
                    <a:srgbClr val="80008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srgbClr val="800080"/>
                  </a:solidFill>
                  <a:effectLst/>
                  <a:uLnTx/>
                  <a:uFillTx/>
                  <a:latin typeface="Times New Roman" panose="02020603050405020304" pitchFamily="18" charset="0"/>
                  <a:ea typeface="+mn-ea"/>
                  <a:cs typeface="Times New Roman" panose="02020603050405020304" pitchFamily="18" charset="0"/>
                </a:rPr>
                <a:t>sở</a:t>
              </a:r>
              <a:r>
                <a:rPr kumimoji="0" lang="en-US" sz="3200" b="1" i="0" u="none" strike="noStrike" kern="1200" cap="none" spc="0" normalizeH="0" baseline="0" noProof="0" dirty="0">
                  <a:ln>
                    <a:noFill/>
                  </a:ln>
                  <a:solidFill>
                    <a:srgbClr val="80008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srgbClr val="800080"/>
                  </a:solidFill>
                  <a:effectLst/>
                  <a:uLnTx/>
                  <a:uFillTx/>
                  <a:latin typeface="Times New Roman" panose="02020603050405020304" pitchFamily="18" charset="0"/>
                  <a:ea typeface="+mn-ea"/>
                  <a:cs typeface="Times New Roman" panose="02020603050405020304" pitchFamily="18" charset="0"/>
                </a:rPr>
                <a:t>lý</a:t>
              </a:r>
              <a:r>
                <a:rPr kumimoji="0" lang="en-US" sz="3200" b="1" i="0" u="none" strike="noStrike" kern="1200" cap="none" spc="0" normalizeH="0" baseline="0" noProof="0" dirty="0">
                  <a:ln>
                    <a:noFill/>
                  </a:ln>
                  <a:solidFill>
                    <a:srgbClr val="80008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srgbClr val="800080"/>
                  </a:solidFill>
                  <a:effectLst/>
                  <a:uLnTx/>
                  <a:uFillTx/>
                  <a:latin typeface="Times New Roman" panose="02020603050405020304" pitchFamily="18" charset="0"/>
                  <a:ea typeface="+mn-ea"/>
                  <a:cs typeface="Times New Roman" panose="02020603050405020304" pitchFamily="18" charset="0"/>
                </a:rPr>
                <a:t>luận</a:t>
              </a:r>
              <a:endParaRPr kumimoji="0" lang="en-US" sz="3200" b="0" i="0" u="none" strike="noStrike" kern="1200" cap="none" spc="0" normalizeH="0" baseline="0" noProof="0" dirty="0">
                <a:ln w="18415" cmpd="sng">
                  <a:solidFill>
                    <a:srgbClr val="FFFFFF"/>
                  </a:solidFill>
                  <a:prstDash val="solid"/>
                </a:ln>
                <a:solidFill>
                  <a:srgbClr val="800080"/>
                </a:solidFill>
                <a:effectLst/>
                <a:uLnTx/>
                <a:uFillTx/>
                <a:latin typeface="Times New Roman" pitchFamily="18" charset="0"/>
                <a:ea typeface="+mn-ea"/>
                <a:cs typeface="Times New Roman" pitchFamily="18" charset="0"/>
              </a:endParaRPr>
            </a:p>
          </p:txBody>
        </p:sp>
        <p:sp>
          <p:nvSpPr>
            <p:cNvPr id="8" name="Oval 7"/>
            <p:cNvSpPr/>
            <p:nvPr/>
          </p:nvSpPr>
          <p:spPr>
            <a:xfrm>
              <a:off x="381000" y="1524000"/>
              <a:ext cx="758952" cy="762000"/>
            </a:xfrm>
            <a:prstGeom prst="ellipse">
              <a:avLst/>
            </a:prstGeom>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rPr>
                <a:t>1</a:t>
              </a:r>
            </a:p>
          </p:txBody>
        </p:sp>
      </p:grpSp>
      <p:grpSp>
        <p:nvGrpSpPr>
          <p:cNvPr id="13" name="Group 12"/>
          <p:cNvGrpSpPr/>
          <p:nvPr/>
        </p:nvGrpSpPr>
        <p:grpSpPr>
          <a:xfrm>
            <a:off x="1866900" y="3554786"/>
            <a:ext cx="8423162" cy="727364"/>
            <a:chOff x="381000" y="1524000"/>
            <a:chExt cx="8534400" cy="762000"/>
          </a:xfrm>
        </p:grpSpPr>
        <p:sp>
          <p:nvSpPr>
            <p:cNvPr id="14" name="Rounded Rectangle 13"/>
            <p:cNvSpPr/>
            <p:nvPr/>
          </p:nvSpPr>
          <p:spPr>
            <a:xfrm>
              <a:off x="1066800" y="1524000"/>
              <a:ext cx="7848600" cy="762000"/>
            </a:xfrm>
            <a:prstGeom prst="round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just" defTabSz="914400" rtl="0" eaLnBrk="1" fontAlgn="auto" latinLnBrk="0" hangingPunct="1">
                <a:lnSpc>
                  <a:spcPct val="125000"/>
                </a:lnSpc>
                <a:spcBef>
                  <a:spcPts val="0"/>
                </a:spcBef>
                <a:spcAft>
                  <a:spcPts val="0"/>
                </a:spcAft>
                <a:buClrTx/>
                <a:buSzTx/>
                <a:buFontTx/>
                <a:buNone/>
                <a:tabLst/>
                <a:defRPr/>
              </a:pPr>
              <a:r>
                <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w="50800"/>
                  <a:solidFill>
                    <a:srgbClr val="800080"/>
                  </a:solidFill>
                  <a:effectLst/>
                  <a:uLnTx/>
                  <a:uFillTx/>
                  <a:latin typeface="Times New Roman" pitchFamily="18" charset="0"/>
                  <a:ea typeface="+mn-ea"/>
                  <a:cs typeface="Times New Roman" pitchFamily="18" charset="0"/>
                </a:rPr>
                <a:t>Thực</a:t>
              </a:r>
              <a:r>
                <a:rPr kumimoji="0" lang="en-US" sz="3200" b="1" i="0" u="none" strike="noStrike" kern="1200" cap="none" spc="0" normalizeH="0" baseline="0" noProof="0" dirty="0">
                  <a:ln w="50800"/>
                  <a:solidFill>
                    <a:srgbClr val="80008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w="50800"/>
                  <a:solidFill>
                    <a:srgbClr val="800080"/>
                  </a:solidFill>
                  <a:effectLst/>
                  <a:uLnTx/>
                  <a:uFillTx/>
                  <a:latin typeface="Times New Roman" pitchFamily="18" charset="0"/>
                  <a:ea typeface="+mn-ea"/>
                  <a:cs typeface="Times New Roman" pitchFamily="18" charset="0"/>
                </a:rPr>
                <a:t>trạng</a:t>
              </a:r>
              <a:endParaRPr kumimoji="0" lang="en-US" sz="3200" b="1" i="0" u="none" strike="noStrike" kern="1200" cap="none" spc="0" normalizeH="0" baseline="0" noProof="0" dirty="0">
                <a:ln w="50800"/>
                <a:solidFill>
                  <a:srgbClr val="800080"/>
                </a:solidFill>
                <a:effectLst/>
                <a:uLnTx/>
                <a:uFillTx/>
                <a:latin typeface="Times New Roman" pitchFamily="18" charset="0"/>
                <a:ea typeface="+mn-ea"/>
                <a:cs typeface="Times New Roman" pitchFamily="18" charset="0"/>
              </a:endParaRPr>
            </a:p>
          </p:txBody>
        </p:sp>
        <p:sp>
          <p:nvSpPr>
            <p:cNvPr id="15" name="Oval 14"/>
            <p:cNvSpPr/>
            <p:nvPr/>
          </p:nvSpPr>
          <p:spPr>
            <a:xfrm>
              <a:off x="381000" y="1524000"/>
              <a:ext cx="758952" cy="762000"/>
            </a:xfrm>
            <a:prstGeom prst="ellipse">
              <a:avLst/>
            </a:prstGeom>
            <a:solidFill>
              <a:srgbClr val="FFC000"/>
            </a:solidFill>
            <a:ln>
              <a:solidFill>
                <a:srgbClr val="FFC000"/>
              </a:solidFill>
            </a:ln>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rPr>
                <a:t>2</a:t>
              </a:r>
            </a:p>
          </p:txBody>
        </p:sp>
      </p:grpSp>
      <p:grpSp>
        <p:nvGrpSpPr>
          <p:cNvPr id="4" name="Group 3">
            <a:extLst>
              <a:ext uri="{FF2B5EF4-FFF2-40B4-BE49-F238E27FC236}">
                <a16:creationId xmlns:a16="http://schemas.microsoft.com/office/drawing/2014/main" id="{62BB3C92-B632-4114-BEC0-7FCC5C2A0A2A}"/>
              </a:ext>
            </a:extLst>
          </p:cNvPr>
          <p:cNvGrpSpPr/>
          <p:nvPr/>
        </p:nvGrpSpPr>
        <p:grpSpPr>
          <a:xfrm>
            <a:off x="1866900" y="5126088"/>
            <a:ext cx="8458200" cy="781511"/>
            <a:chOff x="1905000" y="4038968"/>
            <a:chExt cx="8458200" cy="781511"/>
          </a:xfrm>
        </p:grpSpPr>
        <p:sp>
          <p:nvSpPr>
            <p:cNvPr id="17" name="Rounded Rectangle 16"/>
            <p:cNvSpPr/>
            <p:nvPr/>
          </p:nvSpPr>
          <p:spPr>
            <a:xfrm>
              <a:off x="2514600" y="4038968"/>
              <a:ext cx="7848600" cy="757958"/>
            </a:xfrm>
            <a:prstGeom prst="round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w="50800"/>
                  <a:solidFill>
                    <a:srgbClr val="80008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w="50800"/>
                  <a:solidFill>
                    <a:srgbClr val="800080"/>
                  </a:solidFill>
                  <a:effectLst/>
                  <a:uLnTx/>
                  <a:uFillTx/>
                  <a:latin typeface="Times New Roman" pitchFamily="18" charset="0"/>
                  <a:ea typeface="+mn-ea"/>
                  <a:cs typeface="Times New Roman" pitchFamily="18" charset="0"/>
                </a:rPr>
                <a:t>Biện</a:t>
              </a:r>
              <a:r>
                <a:rPr kumimoji="0" lang="en-US" sz="3200" b="1" i="0" u="none" strike="noStrike" kern="1200" cap="none" spc="0" normalizeH="0" baseline="0" noProof="0" dirty="0">
                  <a:ln w="50800"/>
                  <a:solidFill>
                    <a:srgbClr val="80008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w="50800"/>
                  <a:solidFill>
                    <a:srgbClr val="800080"/>
                  </a:solidFill>
                  <a:effectLst/>
                  <a:uLnTx/>
                  <a:uFillTx/>
                  <a:latin typeface="Times New Roman" pitchFamily="18" charset="0"/>
                  <a:ea typeface="+mn-ea"/>
                  <a:cs typeface="Times New Roman" pitchFamily="18" charset="0"/>
                </a:rPr>
                <a:t>pháp</a:t>
              </a:r>
              <a:r>
                <a:rPr kumimoji="0" lang="en-US" sz="3200" b="1" i="0" u="none" strike="noStrike" kern="1200" cap="none" spc="0" normalizeH="0" baseline="0" noProof="0" dirty="0">
                  <a:ln w="50800"/>
                  <a:solidFill>
                    <a:srgbClr val="80008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w="50800"/>
                  <a:solidFill>
                    <a:srgbClr val="800080"/>
                  </a:solidFill>
                  <a:effectLst/>
                  <a:uLnTx/>
                  <a:uFillTx/>
                  <a:latin typeface="Times New Roman" pitchFamily="18" charset="0"/>
                  <a:ea typeface="+mn-ea"/>
                  <a:cs typeface="Times New Roman" pitchFamily="18" charset="0"/>
                </a:rPr>
                <a:t>thực</a:t>
              </a:r>
              <a:r>
                <a:rPr kumimoji="0" lang="en-US" sz="3200" b="1" i="0" u="none" strike="noStrike" kern="1200" cap="none" spc="0" normalizeH="0" baseline="0" noProof="0" dirty="0">
                  <a:ln w="50800"/>
                  <a:solidFill>
                    <a:srgbClr val="800080"/>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w="50800"/>
                  <a:solidFill>
                    <a:srgbClr val="800080"/>
                  </a:solidFill>
                  <a:effectLst/>
                  <a:uLnTx/>
                  <a:uFillTx/>
                  <a:latin typeface="Times New Roman" pitchFamily="18" charset="0"/>
                  <a:ea typeface="+mn-ea"/>
                  <a:cs typeface="Times New Roman" pitchFamily="18" charset="0"/>
                </a:rPr>
                <a:t>hiện</a:t>
              </a:r>
              <a:endParaRPr kumimoji="0" lang="en-US" sz="3200" b="1" i="0" u="none" strike="noStrike" kern="1200" cap="none" spc="0" normalizeH="0" baseline="0" noProof="0" dirty="0">
                <a:ln w="50800"/>
                <a:solidFill>
                  <a:srgbClr val="800080"/>
                </a:solidFill>
                <a:effectLst/>
                <a:uLnTx/>
                <a:uFillTx/>
                <a:latin typeface="Calibri"/>
                <a:ea typeface="+mn-ea"/>
                <a:cs typeface="+mn-cs"/>
              </a:endParaRPr>
            </a:p>
          </p:txBody>
        </p:sp>
        <p:sp>
          <p:nvSpPr>
            <p:cNvPr id="18" name="Oval 17"/>
            <p:cNvSpPr/>
            <p:nvPr/>
          </p:nvSpPr>
          <p:spPr>
            <a:xfrm>
              <a:off x="1905000" y="4062521"/>
              <a:ext cx="758952" cy="757958"/>
            </a:xfrm>
            <a:prstGeom prst="ellipse">
              <a:avLst/>
            </a:prstGeom>
            <a:solidFill>
              <a:schemeClr val="accent1">
                <a:lumMod val="60000"/>
                <a:lumOff val="40000"/>
              </a:schemeClr>
            </a:solidFill>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rPr>
                <a:t>3</a:t>
              </a:r>
            </a:p>
          </p:txBody>
        </p:sp>
      </p:grpSp>
    </p:spTree>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1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amond(in)">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13000"/>
          </a:stretch>
        </a:blipFill>
        <a:effectLst/>
      </p:bgPr>
    </p:bg>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AA1A0CB2-C650-5020-3B1D-D284DEFEFD35}"/>
              </a:ext>
            </a:extLst>
          </p:cNvPr>
          <p:cNvSpPr/>
          <p:nvPr/>
        </p:nvSpPr>
        <p:spPr>
          <a:xfrm>
            <a:off x="275370" y="1950659"/>
            <a:ext cx="1656500" cy="1972163"/>
          </a:xfrm>
          <a:prstGeom prst="roundRect">
            <a:avLst/>
          </a:prstGeom>
          <a:solidFill>
            <a:srgbClr val="1CFFB3"/>
          </a:solidFill>
          <a:ln>
            <a:solidFill>
              <a:srgbClr val="1CFF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2834642" y="243004"/>
            <a:ext cx="9093198" cy="2152947"/>
          </a:xfrm>
          <a:custGeom>
            <a:avLst/>
            <a:gdLst>
              <a:gd name="connsiteX0" fmla="*/ 0 w 6299320"/>
              <a:gd name="connsiteY0" fmla="*/ 0 h 1430570"/>
              <a:gd name="connsiteX1" fmla="*/ 5584035 w 6299320"/>
              <a:gd name="connsiteY1" fmla="*/ 0 h 1430570"/>
              <a:gd name="connsiteX2" fmla="*/ 6299320 w 6299320"/>
              <a:gd name="connsiteY2" fmla="*/ 715285 h 1430570"/>
              <a:gd name="connsiteX3" fmla="*/ 5584035 w 6299320"/>
              <a:gd name="connsiteY3" fmla="*/ 1430570 h 1430570"/>
              <a:gd name="connsiteX4" fmla="*/ 0 w 6299320"/>
              <a:gd name="connsiteY4" fmla="*/ 1430570 h 1430570"/>
              <a:gd name="connsiteX5" fmla="*/ 0 w 6299320"/>
              <a:gd name="connsiteY5" fmla="*/ 0 h 143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99320" h="1430570">
                <a:moveTo>
                  <a:pt x="6299320" y="1430569"/>
                </a:moveTo>
                <a:lnTo>
                  <a:pt x="715285" y="1430569"/>
                </a:lnTo>
                <a:lnTo>
                  <a:pt x="0" y="715285"/>
                </a:lnTo>
                <a:lnTo>
                  <a:pt x="715285" y="1"/>
                </a:lnTo>
                <a:lnTo>
                  <a:pt x="6299320" y="1"/>
                </a:lnTo>
                <a:lnTo>
                  <a:pt x="6299320" y="1430569"/>
                </a:lnTo>
                <a:close/>
              </a:path>
            </a:pathLst>
          </a:custGeom>
          <a:solidFill>
            <a:srgbClr val="FF8C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8490" tIns="91440" rIns="170688" bIns="91441" numCol="1" spcCol="1270" anchor="ctr" anchorCtr="0">
            <a:noAutofit/>
          </a:bodyPr>
          <a:lstStyle/>
          <a:p>
            <a:pPr algn="just"/>
            <a:r>
              <a:rPr lang="vi-VN" sz="1600">
                <a:solidFill>
                  <a:srgbClr val="0000CC"/>
                </a:solidFill>
                <a:latin typeface="Times New Roman" panose="02020603050405020304" pitchFamily="18" charset="0"/>
                <a:cs typeface="Times New Roman" panose="02020603050405020304" pitchFamily="18" charset="0"/>
              </a:rPr>
              <a:t>Chúng ta đang sống trong một xã hội mà người ta gọi là một xã hội tri thức hay một xã hội thông tin. Máy vi tính và những kỹ thuật liên quan đã đóng vai trò chủ yếu trong việc lưu trữ, truyền tải thông tin và tri thức. Với những phương tiện công nghệ như: máy vi tính, máy chụp hình, loa, máy chiếu… Trẻ rất hứng thú khi được tiếp cận với chúng tuy nhiên lòng yêu thích của các cháu còn ở nhiều mức độ khác nhau và việc trẻ hứng thú, ham thích say mê với công nghệ thông tin như thế nào còn phụ thuộc vào hoàn cảnh sống, điều kiện gia đình, giáo dục của người lớn xung quanh</a:t>
            </a:r>
            <a:endParaRPr lang="en-US" sz="1600" dirty="0">
              <a:solidFill>
                <a:srgbClr val="0000CC"/>
              </a:solidFill>
              <a:latin typeface="Times New Roman" panose="02020603050405020304" pitchFamily="18" charset="0"/>
              <a:cs typeface="Times New Roman" panose="02020603050405020304" pitchFamily="18" charset="0"/>
            </a:endParaRPr>
          </a:p>
        </p:txBody>
      </p:sp>
      <p:sp>
        <p:nvSpPr>
          <p:cNvPr id="3" name="Rectangle 2"/>
          <p:cNvSpPr/>
          <p:nvPr/>
        </p:nvSpPr>
        <p:spPr>
          <a:xfrm>
            <a:off x="108319" y="1844127"/>
            <a:ext cx="3723619"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13"/>
          <p:cNvSpPr/>
          <p:nvPr/>
        </p:nvSpPr>
        <p:spPr>
          <a:xfrm>
            <a:off x="2834640" y="2651935"/>
            <a:ext cx="9103359" cy="1810116"/>
          </a:xfrm>
          <a:custGeom>
            <a:avLst/>
            <a:gdLst>
              <a:gd name="connsiteX0" fmla="*/ 0 w 6190260"/>
              <a:gd name="connsiteY0" fmla="*/ 0 h 1428894"/>
              <a:gd name="connsiteX1" fmla="*/ 5475813 w 6190260"/>
              <a:gd name="connsiteY1" fmla="*/ 0 h 1428894"/>
              <a:gd name="connsiteX2" fmla="*/ 6190260 w 6190260"/>
              <a:gd name="connsiteY2" fmla="*/ 714447 h 1428894"/>
              <a:gd name="connsiteX3" fmla="*/ 5475813 w 6190260"/>
              <a:gd name="connsiteY3" fmla="*/ 1428894 h 1428894"/>
              <a:gd name="connsiteX4" fmla="*/ 0 w 6190260"/>
              <a:gd name="connsiteY4" fmla="*/ 1428894 h 1428894"/>
              <a:gd name="connsiteX5" fmla="*/ 0 w 6190260"/>
              <a:gd name="connsiteY5" fmla="*/ 0 h 1428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260" h="1428894">
                <a:moveTo>
                  <a:pt x="6190260" y="1428893"/>
                </a:moveTo>
                <a:lnTo>
                  <a:pt x="714447" y="1428893"/>
                </a:lnTo>
                <a:lnTo>
                  <a:pt x="0" y="714447"/>
                </a:lnTo>
                <a:lnTo>
                  <a:pt x="714447" y="1"/>
                </a:lnTo>
                <a:lnTo>
                  <a:pt x="6190260" y="1"/>
                </a:lnTo>
                <a:lnTo>
                  <a:pt x="6190260" y="1428893"/>
                </a:lnTo>
                <a:close/>
              </a:path>
            </a:pathLst>
          </a:custGeom>
          <a:solidFill>
            <a:srgbClr val="FFBF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8071" tIns="91441" rIns="170688" bIns="91440" numCol="1" spcCol="1270" anchor="ctr" anchorCtr="0">
            <a:noAutofit/>
          </a:bodyPr>
          <a:lstStyle/>
          <a:p>
            <a:pPr algn="just"/>
            <a:r>
              <a:rPr lang="vi-VN" sz="1600">
                <a:solidFill>
                  <a:srgbClr val="0000CC"/>
                </a:solidFill>
                <a:latin typeface="Times New Roman" panose="02020603050405020304" pitchFamily="18" charset="0"/>
                <a:cs typeface="Times New Roman" panose="02020603050405020304" pitchFamily="18" charset="0"/>
              </a:rPr>
              <a:t>Vì thế công nghệ thông tin cũng là phương tiện phát triển trí tuệ, giáo dục đạo đức, giáo dục thẩm mỹ, phát triển thể chất và có sự tác động mạnh đến sự tự tin của trẻ khi bước vào trường phổ thông. Cho trẻ tiếp cận với công nghệ thông tin và ứng dụng công nghệ thông tin và các phần mềm vào trong giảng dạy ở trường mầm non được diễn ra rất linh hoạt theo hai hình thức chính: hình thức trong giờ hoạt động chung và các hoạt động khác. </a:t>
            </a:r>
            <a:endParaRPr lang="en-US" sz="1600" dirty="0">
              <a:solidFill>
                <a:srgbClr val="0000CC"/>
              </a:solidFill>
              <a:latin typeface="Times New Roman" panose="02020603050405020304" pitchFamily="18" charset="0"/>
              <a:cs typeface="Times New Roman" panose="02020603050405020304" pitchFamily="18" charset="0"/>
            </a:endParaRPr>
          </a:p>
        </p:txBody>
      </p:sp>
      <p:sp>
        <p:nvSpPr>
          <p:cNvPr id="4" name="Rectangle 3"/>
          <p:cNvSpPr/>
          <p:nvPr/>
        </p:nvSpPr>
        <p:spPr>
          <a:xfrm>
            <a:off x="192741" y="2395951"/>
            <a:ext cx="1656500" cy="1081578"/>
          </a:xfrm>
          <a:prstGeom prst="rect">
            <a:avLst/>
          </a:prstGeom>
        </p:spPr>
        <p:txBody>
          <a:bodyPr wrap="square">
            <a:spAutoFit/>
          </a:bodyPr>
          <a:lstStyle/>
          <a:p>
            <a:pPr marR="0" lvl="0" algn="just" defTabSz="914400" rtl="0" eaLnBrk="1" fontAlgn="auto" latinLnBrk="0" hangingPunct="1">
              <a:lnSpc>
                <a:spcPct val="120000"/>
              </a:lnSpc>
              <a:spcBef>
                <a:spcPts val="0"/>
              </a:spcBef>
              <a:spcAft>
                <a:spcPts val="0"/>
              </a:spcAft>
              <a:buClrTx/>
              <a:buSzTx/>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sở</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R="0" lvl="0" algn="just" defTabSz="914400" rtl="0" eaLnBrk="1" fontAlgn="auto" latinLnBrk="0" hangingPunct="1">
              <a:lnSpc>
                <a:spcPct val="120000"/>
              </a:lnSpc>
              <a:spcBef>
                <a:spcPts val="0"/>
              </a:spcBef>
              <a:spcAft>
                <a:spcPts val="0"/>
              </a:spcAft>
              <a:buClrTx/>
              <a:buSzTx/>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lý</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luận</a:t>
            </a:r>
            <a:endParaRPr kumimoji="0" lang="en-US" sz="2800" b="0" i="0" u="none" strike="noStrike" kern="1200" cap="none" spc="0" normalizeH="0" baseline="0" noProof="0" dirty="0">
              <a:ln>
                <a:noFill/>
              </a:ln>
              <a:solidFill>
                <a:srgbClr val="FF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13" name="Freeform 12"/>
          <p:cNvSpPr/>
          <p:nvPr/>
        </p:nvSpPr>
        <p:spPr>
          <a:xfrm>
            <a:off x="2785460" y="4639840"/>
            <a:ext cx="9142380" cy="1459093"/>
          </a:xfrm>
          <a:custGeom>
            <a:avLst/>
            <a:gdLst>
              <a:gd name="connsiteX0" fmla="*/ 0 w 6190260"/>
              <a:gd name="connsiteY0" fmla="*/ 0 h 1428894"/>
              <a:gd name="connsiteX1" fmla="*/ 5475813 w 6190260"/>
              <a:gd name="connsiteY1" fmla="*/ 0 h 1428894"/>
              <a:gd name="connsiteX2" fmla="*/ 6190260 w 6190260"/>
              <a:gd name="connsiteY2" fmla="*/ 714447 h 1428894"/>
              <a:gd name="connsiteX3" fmla="*/ 5475813 w 6190260"/>
              <a:gd name="connsiteY3" fmla="*/ 1428894 h 1428894"/>
              <a:gd name="connsiteX4" fmla="*/ 0 w 6190260"/>
              <a:gd name="connsiteY4" fmla="*/ 1428894 h 1428894"/>
              <a:gd name="connsiteX5" fmla="*/ 0 w 6190260"/>
              <a:gd name="connsiteY5" fmla="*/ 0 h 1428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260" h="1428894">
                <a:moveTo>
                  <a:pt x="6190260" y="1428893"/>
                </a:moveTo>
                <a:lnTo>
                  <a:pt x="714447" y="1428893"/>
                </a:lnTo>
                <a:lnTo>
                  <a:pt x="0" y="714447"/>
                </a:lnTo>
                <a:lnTo>
                  <a:pt x="714447" y="1"/>
                </a:lnTo>
                <a:lnTo>
                  <a:pt x="6190260" y="1"/>
                </a:lnTo>
                <a:lnTo>
                  <a:pt x="6190260" y="1428893"/>
                </a:lnTo>
                <a:close/>
              </a:path>
            </a:pathLst>
          </a:custGeom>
          <a:solidFill>
            <a:srgbClr val="F7CC23">
              <a:alpha val="61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8071" tIns="91441" rIns="170688" bIns="91440" numCol="1" spcCol="1270" anchor="ctr" anchorCtr="0">
            <a:noAutofit/>
          </a:bodyPr>
          <a:lstStyle/>
          <a:p>
            <a:pPr algn="just"/>
            <a:r>
              <a:rPr lang="vi-VN" sz="1600">
                <a:solidFill>
                  <a:srgbClr val="0000CC"/>
                </a:solidFill>
                <a:latin typeface="Times New Roman" panose="02020603050405020304" pitchFamily="18" charset="0"/>
                <a:cs typeface="Times New Roman" panose="02020603050405020304" pitchFamily="18" charset="0"/>
              </a:rPr>
              <a:t>Việc lựa chọn hình thức cho trẻ làm quen và tiếp cận dựa trên đặc điểm tình hình của trẻ do đó buộc người giáo viên phải lựa chọn hình thức cho phù hợp với trẻ làm sao để trẻ dễ dàng tiếp thu. Qua đó ta thấy được sự cần thiết của việc cho trẻ  tiếp cận với công nghệ thông tin  và ứng dụng công nghệ thông tin  và các phần mềm vào trong giảng dạy.</a:t>
            </a:r>
            <a:endParaRPr lang="en-US" sz="1600" dirty="0">
              <a:solidFill>
                <a:srgbClr val="0000CC"/>
              </a:solidFill>
            </a:endParaRPr>
          </a:p>
        </p:txBody>
      </p:sp>
      <p:cxnSp>
        <p:nvCxnSpPr>
          <p:cNvPr id="7" name="Straight Arrow Connector 6">
            <a:extLst>
              <a:ext uri="{FF2B5EF4-FFF2-40B4-BE49-F238E27FC236}">
                <a16:creationId xmlns:a16="http://schemas.microsoft.com/office/drawing/2014/main" id="{6FC10D18-19B1-87B3-4677-F8013727FA51}"/>
              </a:ext>
            </a:extLst>
          </p:cNvPr>
          <p:cNvCxnSpPr>
            <a:cxnSpLocks/>
            <a:stCxn id="10" idx="3"/>
          </p:cNvCxnSpPr>
          <p:nvPr/>
        </p:nvCxnSpPr>
        <p:spPr>
          <a:xfrm>
            <a:off x="1931870" y="2936741"/>
            <a:ext cx="820141" cy="2365881"/>
          </a:xfrm>
          <a:prstGeom prst="straightConnector1">
            <a:avLst/>
          </a:prstGeom>
          <a:noFill/>
          <a:ln w="28575" cap="flat" cmpd="sng" algn="ctr">
            <a:solidFill>
              <a:srgbClr val="0000CC"/>
            </a:solidFill>
            <a:prstDash val="solid"/>
            <a:tailEnd type="arrow"/>
          </a:ln>
          <a:effectLst/>
        </p:spPr>
      </p:cxnSp>
      <p:cxnSp>
        <p:nvCxnSpPr>
          <p:cNvPr id="16" name="Straight Arrow Connector 15">
            <a:extLst>
              <a:ext uri="{FF2B5EF4-FFF2-40B4-BE49-F238E27FC236}">
                <a16:creationId xmlns:a16="http://schemas.microsoft.com/office/drawing/2014/main" id="{4679D4EF-1657-00A5-F4E9-BAB4EA6E3CCD}"/>
              </a:ext>
            </a:extLst>
          </p:cNvPr>
          <p:cNvCxnSpPr>
            <a:cxnSpLocks/>
            <a:stCxn id="10" idx="3"/>
          </p:cNvCxnSpPr>
          <p:nvPr/>
        </p:nvCxnSpPr>
        <p:spPr>
          <a:xfrm>
            <a:off x="1931870" y="2936741"/>
            <a:ext cx="984050" cy="692504"/>
          </a:xfrm>
          <a:prstGeom prst="straightConnector1">
            <a:avLst/>
          </a:prstGeom>
          <a:noFill/>
          <a:ln w="28575" cap="flat" cmpd="sng" algn="ctr">
            <a:solidFill>
              <a:srgbClr val="0000CC"/>
            </a:solidFill>
            <a:prstDash val="solid"/>
            <a:tailEnd type="arrow"/>
          </a:ln>
          <a:effectLst/>
        </p:spPr>
      </p:cxnSp>
      <p:cxnSp>
        <p:nvCxnSpPr>
          <p:cNvPr id="23" name="Straight Arrow Connector 22">
            <a:extLst>
              <a:ext uri="{FF2B5EF4-FFF2-40B4-BE49-F238E27FC236}">
                <a16:creationId xmlns:a16="http://schemas.microsoft.com/office/drawing/2014/main" id="{AA35C813-8264-8E09-2986-06AA7F10E0CE}"/>
              </a:ext>
            </a:extLst>
          </p:cNvPr>
          <p:cNvCxnSpPr>
            <a:cxnSpLocks/>
            <a:stCxn id="10" idx="3"/>
          </p:cNvCxnSpPr>
          <p:nvPr/>
        </p:nvCxnSpPr>
        <p:spPr>
          <a:xfrm flipV="1">
            <a:off x="1931870" y="1436430"/>
            <a:ext cx="902770" cy="1500311"/>
          </a:xfrm>
          <a:prstGeom prst="straightConnector1">
            <a:avLst/>
          </a:prstGeom>
          <a:noFill/>
          <a:ln w="28575" cap="flat" cmpd="sng" algn="ctr">
            <a:solidFill>
              <a:srgbClr val="0000CC"/>
            </a:solidFill>
            <a:prstDash val="solid"/>
            <a:tailEnd type="arrow"/>
          </a:ln>
          <a:effectLst/>
        </p:spPr>
      </p:cxnSp>
    </p:spTree>
    <p:extLst>
      <p:ext uri="{BB962C8B-B14F-4D97-AF65-F5344CB8AC3E}">
        <p14:creationId xmlns:p14="http://schemas.microsoft.com/office/powerpoint/2010/main" val="3000568672"/>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childTnLst>
                                </p:cTn>
                              </p:par>
                              <p:par>
                                <p:cTn id="12" presetID="16" presetClass="entr" presetSubtype="21"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22" presetClass="entr" presetSubtype="4"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22" presetClass="entr" presetSubtype="4"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4"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858" y="0"/>
            <a:ext cx="12192000" cy="6858000"/>
          </a:xfrm>
        </p:spPr>
      </p:pic>
      <p:sp>
        <p:nvSpPr>
          <p:cNvPr id="12" name="TextBox 11"/>
          <p:cNvSpPr txBox="1"/>
          <p:nvPr/>
        </p:nvSpPr>
        <p:spPr>
          <a:xfrm>
            <a:off x="4241800" y="153009"/>
            <a:ext cx="3581400" cy="646331"/>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2.Cơ </a:t>
            </a:r>
            <a:r>
              <a:rPr kumimoji="0" lang="en-US" sz="36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sở</a:t>
            </a: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6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thực</a:t>
            </a: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6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tiễn</a:t>
            </a:r>
            <a:endPar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14" name="Diagram 13"/>
          <p:cNvGraphicFramePr/>
          <p:nvPr>
            <p:extLst>
              <p:ext uri="{D42A27DB-BD31-4B8C-83A1-F6EECF244321}">
                <p14:modId xmlns:p14="http://schemas.microsoft.com/office/powerpoint/2010/main" val="3373938244"/>
              </p:ext>
            </p:extLst>
          </p:nvPr>
        </p:nvGraphicFramePr>
        <p:xfrm>
          <a:off x="1460938" y="872913"/>
          <a:ext cx="9588057" cy="5619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187981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Rounded Rectangle 4"/>
          <p:cNvSpPr/>
          <p:nvPr/>
        </p:nvSpPr>
        <p:spPr>
          <a:xfrm>
            <a:off x="357352" y="628969"/>
            <a:ext cx="3480428" cy="1054385"/>
          </a:xfrm>
          <a:prstGeom prst="roundRect">
            <a:avLst/>
          </a:prstGeom>
          <a:solidFill>
            <a:srgbClr val="62D494"/>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err="1">
                <a:ln>
                  <a:noFill/>
                </a:ln>
                <a:solidFill>
                  <a:prstClr val="white"/>
                </a:solidFill>
                <a:effectLst/>
                <a:uLnTx/>
                <a:uFillTx/>
                <a:latin typeface="Times New Roman"/>
                <a:ea typeface="Times New Roman"/>
                <a:cs typeface="+mn-cs"/>
              </a:rPr>
              <a:t>Khó</a:t>
            </a:r>
            <a:r>
              <a:rPr kumimoji="0" lang="fr-FR" sz="3600" b="1" i="0" u="none" strike="noStrike" kern="1200" cap="none" spc="0" normalizeH="0" baseline="0" noProof="0" dirty="0">
                <a:ln>
                  <a:noFill/>
                </a:ln>
                <a:solidFill>
                  <a:prstClr val="white"/>
                </a:solidFill>
                <a:effectLst/>
                <a:uLnTx/>
                <a:uFillTx/>
                <a:latin typeface="Times New Roman"/>
                <a:ea typeface="Times New Roman"/>
                <a:cs typeface="+mn-cs"/>
              </a:rPr>
              <a:t> </a:t>
            </a:r>
            <a:r>
              <a:rPr kumimoji="0" lang="fr-FR" sz="3600" b="1" i="0" u="none" strike="noStrike" kern="1200" cap="none" spc="0" normalizeH="0" baseline="0" noProof="0" dirty="0" err="1">
                <a:ln>
                  <a:noFill/>
                </a:ln>
                <a:solidFill>
                  <a:prstClr val="white"/>
                </a:solidFill>
                <a:effectLst/>
                <a:uLnTx/>
                <a:uFillTx/>
                <a:latin typeface="Times New Roman"/>
                <a:ea typeface="Times New Roman"/>
                <a:cs typeface="+mn-cs"/>
              </a:rPr>
              <a:t>khăn</a:t>
            </a:r>
            <a:endParaRPr kumimoji="0" lang="en-US" sz="3600" b="1"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grpSp>
        <p:nvGrpSpPr>
          <p:cNvPr id="4" name="Group 3">
            <a:extLst>
              <a:ext uri="{FF2B5EF4-FFF2-40B4-BE49-F238E27FC236}">
                <a16:creationId xmlns:a16="http://schemas.microsoft.com/office/drawing/2014/main" id="{44B92068-0352-B287-B42E-2225C548D730}"/>
              </a:ext>
            </a:extLst>
          </p:cNvPr>
          <p:cNvGrpSpPr/>
          <p:nvPr/>
        </p:nvGrpSpPr>
        <p:grpSpPr>
          <a:xfrm>
            <a:off x="357352" y="1971040"/>
            <a:ext cx="9030488" cy="1134768"/>
            <a:chOff x="172050" y="1392776"/>
            <a:chExt cx="8707996" cy="905444"/>
          </a:xfrm>
        </p:grpSpPr>
        <p:sp>
          <p:nvSpPr>
            <p:cNvPr id="8" name="Rounded Rectangle 5">
              <a:extLst>
                <a:ext uri="{FF2B5EF4-FFF2-40B4-BE49-F238E27FC236}">
                  <a16:creationId xmlns:a16="http://schemas.microsoft.com/office/drawing/2014/main" id="{C7429460-D887-D349-2D3A-B3CFD0B0500D}"/>
                </a:ext>
              </a:extLst>
            </p:cNvPr>
            <p:cNvSpPr/>
            <p:nvPr/>
          </p:nvSpPr>
          <p:spPr>
            <a:xfrm>
              <a:off x="1031446" y="1392776"/>
              <a:ext cx="7848600" cy="905444"/>
            </a:xfrm>
            <a:prstGeom prst="roundRect">
              <a:avLst/>
            </a:prstGeom>
            <a:solidFill>
              <a:srgbClr val="A9F782"/>
            </a:solidFill>
            <a:ln>
              <a:solidFill>
                <a:srgbClr val="4674CA"/>
              </a:solidFill>
            </a:ln>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indent="457200" algn="just">
                <a:lnSpc>
                  <a:spcPct val="120000"/>
                </a:lnSpc>
              </a:pPr>
              <a:r>
                <a:rPr lang="vi-VN" sz="1800">
                  <a:solidFill>
                    <a:srgbClr val="000000"/>
                  </a:solidFill>
                  <a:effectLst/>
                  <a:latin typeface="Times New Roman" panose="02020603050405020304" pitchFamily="18" charset="0"/>
                  <a:ea typeface="Times New Roman" panose="02020603050405020304" pitchFamily="18" charset="0"/>
                </a:rPr>
                <a:t>Do tính chất của công việc, chuyên môn hằng ngày nên hầu hết thời gian học tập thêm chỉ rơi vào những lúc nghỉ trưa hay vào buổi chiều sau giờ làm việc nên kết quả học tập thêm cũng chưa đạt hiệu quả cao.</a:t>
              </a:r>
              <a:endParaRPr lang="en-US" sz="1800" dirty="0">
                <a:effectLst/>
                <a:latin typeface="Times New Roman" panose="02020603050405020304" pitchFamily="18" charset="0"/>
                <a:ea typeface="Times New Roman" panose="02020603050405020304" pitchFamily="18" charset="0"/>
              </a:endParaRPr>
            </a:p>
          </p:txBody>
        </p:sp>
        <p:sp>
          <p:nvSpPr>
            <p:cNvPr id="9" name="Oval 8">
              <a:extLst>
                <a:ext uri="{FF2B5EF4-FFF2-40B4-BE49-F238E27FC236}">
                  <a16:creationId xmlns:a16="http://schemas.microsoft.com/office/drawing/2014/main" id="{8E8003ED-F3DD-F0F7-8DD4-2EB9FEA8CB94}"/>
                </a:ext>
              </a:extLst>
            </p:cNvPr>
            <p:cNvSpPr/>
            <p:nvPr/>
          </p:nvSpPr>
          <p:spPr>
            <a:xfrm>
              <a:off x="172050" y="1524000"/>
              <a:ext cx="967902" cy="762000"/>
            </a:xfrm>
            <a:prstGeom prst="ellipse">
              <a:avLst/>
            </a:prstGeom>
            <a:ln>
              <a:solidFill>
                <a:srgbClr val="4976CA"/>
              </a:solidFill>
            </a:ln>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endParaRPr>
            </a:p>
          </p:txBody>
        </p:sp>
      </p:grpSp>
      <p:grpSp>
        <p:nvGrpSpPr>
          <p:cNvPr id="14" name="Group 13">
            <a:extLst>
              <a:ext uri="{FF2B5EF4-FFF2-40B4-BE49-F238E27FC236}">
                <a16:creationId xmlns:a16="http://schemas.microsoft.com/office/drawing/2014/main" id="{834AED15-6C2F-89CB-A345-663E8455AC9B}"/>
              </a:ext>
            </a:extLst>
          </p:cNvPr>
          <p:cNvGrpSpPr/>
          <p:nvPr/>
        </p:nvGrpSpPr>
        <p:grpSpPr>
          <a:xfrm>
            <a:off x="2274227" y="4944527"/>
            <a:ext cx="9286240" cy="1559967"/>
            <a:chOff x="2424967" y="4920754"/>
            <a:chExt cx="8852633" cy="1069478"/>
          </a:xfrm>
          <a:solidFill>
            <a:srgbClr val="FFFF00"/>
          </a:solidFill>
        </p:grpSpPr>
        <p:sp>
          <p:nvSpPr>
            <p:cNvPr id="7" name="Rounded Rectangle 6"/>
            <p:cNvSpPr/>
            <p:nvPr/>
          </p:nvSpPr>
          <p:spPr>
            <a:xfrm>
              <a:off x="3267317" y="4920754"/>
              <a:ext cx="8010283" cy="1069478"/>
            </a:xfrm>
            <a:prstGeom prst="roundRect">
              <a:avLst/>
            </a:prstGeom>
            <a:solidFill>
              <a:srgbClr val="FFFFCC"/>
            </a:solidFill>
            <a:ln w="25400" cap="flat" cmpd="sng" algn="ctr">
              <a:solidFill>
                <a:srgbClr val="3D6FC9"/>
              </a:solidFill>
              <a:prstDash val="solid"/>
            </a:ln>
            <a:effectLst/>
          </p:spPr>
          <p:txBody>
            <a:bodyPr rtlCol="0" anchor="ctr"/>
            <a:lstStyle/>
            <a:p>
              <a:pPr indent="457200" algn="just">
                <a:lnSpc>
                  <a:spcPct val="120000"/>
                </a:lnSpc>
              </a:pPr>
              <a:r>
                <a:rPr lang="en-US" sz="2000">
                  <a:solidFill>
                    <a:srgbClr val="002060"/>
                  </a:solidFill>
                  <a:latin typeface="Times New Roman" panose="02020603050405020304" pitchFamily="18" charset="0"/>
                  <a:cs typeface="Times New Roman" panose="02020603050405020304" pitchFamily="18" charset="0"/>
                </a:rPr>
                <a:t> </a:t>
              </a: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 kết nối và sử dụng khai thác tiện ích của công nghệ mạng máy tính và mạng Internet chưa được thực hiện một cách triệt để và có chiều sâu.</a:t>
              </a:r>
              <a:r>
                <a:rPr lang="en-US">
                  <a:solidFill>
                    <a:srgbClr val="000000"/>
                  </a:solidFill>
                  <a:latin typeface=".VnTime" panose="020B7200000000000000" pitchFamily="34"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Khả năng tiếp thu của trẻ trong lớp không đồng đều.</a:t>
              </a:r>
              <a:r>
                <a:rPr lang="vi-V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Một số phụ huynh còn chưa thực sự quan tâm đến việc chăm sóc giáo dục trẻ.</a:t>
              </a:r>
              <a:endParaRPr lang="en-US" sz="180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10" name="Oval 9">
              <a:extLst>
                <a:ext uri="{FF2B5EF4-FFF2-40B4-BE49-F238E27FC236}">
                  <a16:creationId xmlns:a16="http://schemas.microsoft.com/office/drawing/2014/main" id="{C25AE6CB-CC63-BDD9-EFA0-5781C180092C}"/>
                </a:ext>
              </a:extLst>
            </p:cNvPr>
            <p:cNvSpPr/>
            <p:nvPr/>
          </p:nvSpPr>
          <p:spPr>
            <a:xfrm>
              <a:off x="2424967" y="5092330"/>
              <a:ext cx="963591" cy="727365"/>
            </a:xfrm>
            <a:prstGeom prst="ellipse">
              <a:avLst/>
            </a:prstGeom>
            <a:solidFill>
              <a:srgbClr val="3C6EC8"/>
            </a:solidFill>
            <a:ln>
              <a:solidFill>
                <a:srgbClr val="3D6FC9"/>
              </a:solidFill>
            </a:ln>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endParaRPr>
            </a:p>
          </p:txBody>
        </p:sp>
      </p:grpSp>
      <p:grpSp>
        <p:nvGrpSpPr>
          <p:cNvPr id="12" name="Group 11">
            <a:extLst>
              <a:ext uri="{FF2B5EF4-FFF2-40B4-BE49-F238E27FC236}">
                <a16:creationId xmlns:a16="http://schemas.microsoft.com/office/drawing/2014/main" id="{4C4B3300-5A56-BF00-068E-73FCF8148C5E}"/>
              </a:ext>
            </a:extLst>
          </p:cNvPr>
          <p:cNvGrpSpPr/>
          <p:nvPr/>
        </p:nvGrpSpPr>
        <p:grpSpPr>
          <a:xfrm>
            <a:off x="1485077" y="3393494"/>
            <a:ext cx="9052394" cy="1263348"/>
            <a:chOff x="2091302" y="3710702"/>
            <a:chExt cx="8700108" cy="981182"/>
          </a:xfrm>
        </p:grpSpPr>
        <p:sp>
          <p:nvSpPr>
            <p:cNvPr id="2" name="Rounded Rectangle 5">
              <a:extLst>
                <a:ext uri="{FF2B5EF4-FFF2-40B4-BE49-F238E27FC236}">
                  <a16:creationId xmlns:a16="http://schemas.microsoft.com/office/drawing/2014/main" id="{F7B1E178-C6A1-F2D5-F5B6-37D9B9B0688C}"/>
                </a:ext>
              </a:extLst>
            </p:cNvPr>
            <p:cNvSpPr/>
            <p:nvPr/>
          </p:nvSpPr>
          <p:spPr>
            <a:xfrm>
              <a:off x="2968895" y="3710702"/>
              <a:ext cx="7822515" cy="981182"/>
            </a:xfrm>
            <a:prstGeom prst="roundRect">
              <a:avLst/>
            </a:prstGeom>
            <a:solidFill>
              <a:srgbClr val="FFD97D"/>
            </a:solidFill>
            <a:ln w="25400" cap="flat" cmpd="sng" algn="ctr">
              <a:solidFill>
                <a:srgbClr val="4A77CA"/>
              </a:solidFill>
              <a:prstDash val="solid"/>
            </a:ln>
            <a:effectLst/>
          </p:spPr>
          <p:txBody>
            <a:bodyPr rtlCol="0" anchor="ctr"/>
            <a:lstStyle/>
            <a:p>
              <a:r>
                <a:rPr lang="en-US" sz="2000" dirty="0"/>
                <a:t>    </a:t>
              </a:r>
            </a:p>
            <a:p>
              <a:r>
                <a:rPr lang="en-US" sz="2000"/>
                <a:t>   </a:t>
              </a:r>
              <a:r>
                <a:rPr lang="vi-VN" sz="1800">
                  <a:effectLst/>
                  <a:latin typeface="Times New Roman" panose="02020603050405020304" pitchFamily="18" charset="0"/>
                  <a:ea typeface="Times New Roman" panose="02020603050405020304" pitchFamily="18" charset="0"/>
                </a:rPr>
                <a:t>Nói đến bộ môn công nghệ thông tin thì luôn đi kèm với trình độ ngoại ngữ cụ thể là kiến thức môn anh văn, đòi hỏi người sử dụng phải hiểu ý nghĩa của các lệnh đó cũng là khó khăn khi tiếp cận với công nghệ thông tin do vốn kiến thức ngoại ngữ còn hạn chế.</a:t>
              </a:r>
              <a:endParaRPr lang="en-US" sz="2000" dirty="0"/>
            </a:p>
            <a:p>
              <a:endParaRPr lang="en-US" sz="2000" dirty="0">
                <a:latin typeface="Times New Roman" panose="02020603050405020304" pitchFamily="18" charset="0"/>
                <a:cs typeface="Times New Roman" panose="02020603050405020304" pitchFamily="18" charset="0"/>
              </a:endParaRPr>
            </a:p>
          </p:txBody>
        </p:sp>
        <p:sp>
          <p:nvSpPr>
            <p:cNvPr id="11" name="Oval 10">
              <a:extLst>
                <a:ext uri="{FF2B5EF4-FFF2-40B4-BE49-F238E27FC236}">
                  <a16:creationId xmlns:a16="http://schemas.microsoft.com/office/drawing/2014/main" id="{8849A12B-4C58-DA42-C19C-87E512073474}"/>
                </a:ext>
              </a:extLst>
            </p:cNvPr>
            <p:cNvSpPr/>
            <p:nvPr/>
          </p:nvSpPr>
          <p:spPr>
            <a:xfrm>
              <a:off x="2091302" y="3874614"/>
              <a:ext cx="877592" cy="727364"/>
            </a:xfrm>
            <a:prstGeom prst="ellipse">
              <a:avLst/>
            </a:prstGeom>
            <a:effectLst>
              <a:glow rad="101600">
                <a:schemeClr val="accent2">
                  <a:satMod val="175000"/>
                  <a:alpha val="40000"/>
                </a:schemeClr>
              </a:glow>
              <a:outerShdw blurRad="40000" dist="23000" dir="5400000" rotWithShape="0">
                <a:srgbClr val="000000">
                  <a:alpha val="35000"/>
                </a:srgbClr>
              </a:outerShdw>
            </a:effectLst>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w="50800"/>
                <a:solidFill>
                  <a:prstClr val="black"/>
                </a:solidFill>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173273666"/>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10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BDCCD81-69A3-F89A-7746-5935B1DB1685}"/>
              </a:ext>
            </a:extLst>
          </p:cNvPr>
          <p:cNvSpPr>
            <a:spLocks noGrp="1"/>
          </p:cNvSpPr>
          <p:nvPr>
            <p:ph type="title"/>
          </p:nvPr>
        </p:nvSpPr>
        <p:spPr>
          <a:xfrm>
            <a:off x="1371597" y="348865"/>
            <a:ext cx="10044023" cy="877729"/>
          </a:xfrm>
        </p:spPr>
        <p:txBody>
          <a:bodyPr anchor="ctr">
            <a:normAutofit/>
          </a:bodyPr>
          <a:lstStyle/>
          <a:p>
            <a:r>
              <a:rPr lang="pl-PL" sz="2800" spc="-20" dirty="0">
                <a:solidFill>
                  <a:srgbClr val="FFFFFF"/>
                </a:solidFill>
                <a:effectLst/>
                <a:latin typeface="Times New Roman" panose="02020603050405020304" pitchFamily="18" charset="0"/>
                <a:ea typeface="Times New Roman" panose="02020603050405020304" pitchFamily="18" charset="0"/>
              </a:rPr>
              <a:t>Để nắm bắt được khả năng của trẻ tôi tiến hành khảo sát trẻ đầu năm theo các tiêu chí sau:</a:t>
            </a:r>
            <a:r>
              <a:rPr lang="pl-PL" sz="2800" b="1" dirty="0">
                <a:solidFill>
                  <a:srgbClr val="FFFFFF"/>
                </a:solidFill>
                <a:effectLst/>
                <a:latin typeface="Times New Roman" panose="02020603050405020304" pitchFamily="18" charset="0"/>
                <a:ea typeface="Times New Roman" panose="02020603050405020304" pitchFamily="18" charset="0"/>
              </a:rPr>
              <a:t> </a:t>
            </a:r>
            <a:endParaRPr lang="en-US" sz="2800" dirty="0">
              <a:solidFill>
                <a:srgbClr val="FFFFFF"/>
              </a:solidFill>
            </a:endParaRPr>
          </a:p>
        </p:txBody>
      </p:sp>
      <p:graphicFrame>
        <p:nvGraphicFramePr>
          <p:cNvPr id="4" name="Content Placeholder 3">
            <a:extLst>
              <a:ext uri="{FF2B5EF4-FFF2-40B4-BE49-F238E27FC236}">
                <a16:creationId xmlns:a16="http://schemas.microsoft.com/office/drawing/2014/main" id="{5C87D568-633C-E7D2-39D3-74361B766490}"/>
              </a:ext>
            </a:extLst>
          </p:cNvPr>
          <p:cNvGraphicFramePr>
            <a:graphicFrameLocks noGrp="1"/>
          </p:cNvGraphicFramePr>
          <p:nvPr>
            <p:ph idx="1"/>
            <p:extLst>
              <p:ext uri="{D42A27DB-BD31-4B8C-83A1-F6EECF244321}">
                <p14:modId xmlns:p14="http://schemas.microsoft.com/office/powerpoint/2010/main" val="2307046141"/>
              </p:ext>
            </p:extLst>
          </p:nvPr>
        </p:nvGraphicFramePr>
        <p:xfrm>
          <a:off x="1051735" y="1924820"/>
          <a:ext cx="9763410" cy="3968656"/>
        </p:xfrm>
        <a:graphic>
          <a:graphicData uri="http://schemas.openxmlformats.org/drawingml/2006/table">
            <a:tbl>
              <a:tblPr firstRow="1" firstCol="1" lastRow="1" lastCol="1" bandRow="1" bandCol="1"/>
              <a:tblGrid>
                <a:gridCol w="5065566">
                  <a:extLst>
                    <a:ext uri="{9D8B030D-6E8A-4147-A177-3AD203B41FA5}">
                      <a16:colId xmlns:a16="http://schemas.microsoft.com/office/drawing/2014/main" val="3984627006"/>
                    </a:ext>
                  </a:extLst>
                </a:gridCol>
                <a:gridCol w="1085394">
                  <a:extLst>
                    <a:ext uri="{9D8B030D-6E8A-4147-A177-3AD203B41FA5}">
                      <a16:colId xmlns:a16="http://schemas.microsoft.com/office/drawing/2014/main" val="1996318244"/>
                    </a:ext>
                  </a:extLst>
                </a:gridCol>
                <a:gridCol w="1263528">
                  <a:extLst>
                    <a:ext uri="{9D8B030D-6E8A-4147-A177-3AD203B41FA5}">
                      <a16:colId xmlns:a16="http://schemas.microsoft.com/office/drawing/2014/main" val="4113706382"/>
                    </a:ext>
                  </a:extLst>
                </a:gridCol>
                <a:gridCol w="1085394">
                  <a:extLst>
                    <a:ext uri="{9D8B030D-6E8A-4147-A177-3AD203B41FA5}">
                      <a16:colId xmlns:a16="http://schemas.microsoft.com/office/drawing/2014/main" val="240217415"/>
                    </a:ext>
                  </a:extLst>
                </a:gridCol>
                <a:gridCol w="1263528">
                  <a:extLst>
                    <a:ext uri="{9D8B030D-6E8A-4147-A177-3AD203B41FA5}">
                      <a16:colId xmlns:a16="http://schemas.microsoft.com/office/drawing/2014/main" val="3694804828"/>
                    </a:ext>
                  </a:extLst>
                </a:gridCol>
              </a:tblGrid>
              <a:tr h="662688">
                <a:tc rowSpan="2">
                  <a:txBody>
                    <a:bodyPr/>
                    <a:lstStyle/>
                    <a:p>
                      <a:pPr algn="ctr" fontAlgn="ctr">
                        <a:lnSpc>
                          <a:spcPct val="120000"/>
                        </a:lnSpc>
                        <a:spcBef>
                          <a:spcPts val="0"/>
                        </a:spcBef>
                        <a:spcAft>
                          <a:spcPts val="0"/>
                        </a:spcAft>
                      </a:pPr>
                      <a:r>
                        <a:rPr lang="en-US" sz="2500" b="1" i="0" u="none" strike="noStrike">
                          <a:effectLst/>
                          <a:latin typeface="Times New Roman" panose="02020603050405020304" pitchFamily="18" charset="0"/>
                          <a:ea typeface="Times New Roman" panose="02020603050405020304" pitchFamily="18" charset="0"/>
                        </a:rPr>
                        <a:t>Tiêu chí</a:t>
                      </a:r>
                      <a:endParaRPr lang="en-US" sz="3100" b="0" i="0" u="none" strike="noStrike">
                        <a:effectLst/>
                        <a:latin typeface="Arial" panose="020B0604020202020204" pitchFamily="34" charset="0"/>
                      </a:endParaRPr>
                    </a:p>
                  </a:txBody>
                  <a:tcPr marL="160254" marR="160254" marT="80127" marB="801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lnSpc>
                          <a:spcPct val="120000"/>
                        </a:lnSpc>
                        <a:spcBef>
                          <a:spcPts val="0"/>
                        </a:spcBef>
                        <a:spcAft>
                          <a:spcPts val="0"/>
                        </a:spcAft>
                      </a:pPr>
                      <a:r>
                        <a:rPr lang="en-US" sz="2500" b="1" i="0" u="none" strike="noStrike">
                          <a:effectLst/>
                          <a:latin typeface="Times New Roman" panose="02020603050405020304" pitchFamily="18" charset="0"/>
                          <a:ea typeface="Times New Roman" panose="02020603050405020304" pitchFamily="18" charset="0"/>
                        </a:rPr>
                        <a:t>Đạt</a:t>
                      </a:r>
                      <a:endParaRPr lang="en-US" sz="3100" b="0" i="0" u="none" strike="noStrike">
                        <a:effectLst/>
                        <a:latin typeface="Arial" panose="020B0604020202020204" pitchFamily="34" charset="0"/>
                      </a:endParaRPr>
                    </a:p>
                  </a:txBody>
                  <a:tcPr marL="160254" marR="160254" marT="80127" marB="801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lnSpc>
                          <a:spcPct val="120000"/>
                        </a:lnSpc>
                        <a:spcBef>
                          <a:spcPts val="0"/>
                        </a:spcBef>
                        <a:spcAft>
                          <a:spcPts val="0"/>
                        </a:spcAft>
                      </a:pPr>
                      <a:r>
                        <a:rPr lang="vi-VN" sz="2500" b="1" i="0" u="none" strike="noStrike">
                          <a:effectLst/>
                          <a:latin typeface="Times New Roman" panose="02020603050405020304" pitchFamily="18" charset="0"/>
                          <a:ea typeface="Times New Roman" panose="02020603050405020304" pitchFamily="18" charset="0"/>
                        </a:rPr>
                        <a:t>Chưa đạt</a:t>
                      </a:r>
                      <a:endParaRPr lang="vi-VN" sz="3100" b="0" i="0" u="none" strike="noStrike">
                        <a:effectLst/>
                        <a:latin typeface="Arial" panose="020B0604020202020204" pitchFamily="34" charset="0"/>
                      </a:endParaRPr>
                    </a:p>
                  </a:txBody>
                  <a:tcPr marL="160254" marR="160254" marT="80127" marB="801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861521819"/>
                  </a:ext>
                </a:extLst>
              </a:tr>
              <a:tr h="519128">
                <a:tc vMerge="1">
                  <a:txBody>
                    <a:bodyPr/>
                    <a:lstStyle/>
                    <a:p>
                      <a:endParaRPr lang="en-US"/>
                    </a:p>
                  </a:txBody>
                  <a:tcPr/>
                </a:tc>
                <a:tc>
                  <a:txBody>
                    <a:bodyPr/>
                    <a:lstStyle/>
                    <a:p>
                      <a:pPr algn="ctr" fontAlgn="ctr">
                        <a:lnSpc>
                          <a:spcPct val="120000"/>
                        </a:lnSpc>
                        <a:spcBef>
                          <a:spcPts val="0"/>
                        </a:spcBef>
                        <a:spcAft>
                          <a:spcPts val="0"/>
                        </a:spcAft>
                      </a:pPr>
                      <a:r>
                        <a:rPr lang="en-US" sz="2500" b="1" i="0" u="none" strike="noStrike">
                          <a:effectLst/>
                          <a:latin typeface="Times New Roman" panose="02020603050405020304" pitchFamily="18" charset="0"/>
                          <a:ea typeface="Times New Roman" panose="02020603050405020304" pitchFamily="18" charset="0"/>
                        </a:rPr>
                        <a:t>Số trẻ</a:t>
                      </a:r>
                      <a:endParaRPr lang="en-US" sz="3100" b="0" i="0" u="none" strike="noStrike">
                        <a:effectLst/>
                        <a:latin typeface="Arial" panose="020B0604020202020204" pitchFamily="34" charset="0"/>
                      </a:endParaRPr>
                    </a:p>
                  </a:txBody>
                  <a:tcPr marL="120190" marR="120190" marT="166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20000"/>
                        </a:lnSpc>
                        <a:spcBef>
                          <a:spcPts val="0"/>
                        </a:spcBef>
                        <a:spcAft>
                          <a:spcPts val="0"/>
                        </a:spcAft>
                      </a:pPr>
                      <a:r>
                        <a:rPr lang="en-US" sz="2500" b="1" i="0" u="none" strike="noStrike">
                          <a:effectLst/>
                          <a:latin typeface="Times New Roman" panose="02020603050405020304" pitchFamily="18" charset="0"/>
                          <a:ea typeface="Times New Roman" panose="02020603050405020304" pitchFamily="18" charset="0"/>
                        </a:rPr>
                        <a:t>Tỉ lệ %</a:t>
                      </a:r>
                      <a:endParaRPr lang="en-US" sz="3100" b="0" i="0" u="none" strike="noStrike">
                        <a:effectLst/>
                        <a:latin typeface="Arial" panose="020B0604020202020204" pitchFamily="34" charset="0"/>
                      </a:endParaRPr>
                    </a:p>
                  </a:txBody>
                  <a:tcPr marL="120190" marR="120190" marT="166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20000"/>
                        </a:lnSpc>
                        <a:spcBef>
                          <a:spcPts val="0"/>
                        </a:spcBef>
                        <a:spcAft>
                          <a:spcPts val="0"/>
                        </a:spcAft>
                      </a:pPr>
                      <a:r>
                        <a:rPr lang="en-US" sz="2500" b="1" i="0" u="none" strike="noStrike">
                          <a:effectLst/>
                          <a:latin typeface="Times New Roman" panose="02020603050405020304" pitchFamily="18" charset="0"/>
                          <a:ea typeface="Times New Roman" panose="02020603050405020304" pitchFamily="18" charset="0"/>
                        </a:rPr>
                        <a:t>Số trẻ</a:t>
                      </a:r>
                      <a:endParaRPr lang="en-US" sz="3100" b="0" i="0" u="none" strike="noStrike">
                        <a:effectLst/>
                        <a:latin typeface="Arial" panose="020B0604020202020204" pitchFamily="34" charset="0"/>
                      </a:endParaRPr>
                    </a:p>
                  </a:txBody>
                  <a:tcPr marL="120190" marR="120190" marT="166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20000"/>
                        </a:lnSpc>
                        <a:spcBef>
                          <a:spcPts val="0"/>
                        </a:spcBef>
                        <a:spcAft>
                          <a:spcPts val="0"/>
                        </a:spcAft>
                      </a:pPr>
                      <a:r>
                        <a:rPr lang="en-US" sz="2500" b="1" i="0" u="none" strike="noStrike">
                          <a:effectLst/>
                          <a:latin typeface="Times New Roman" panose="02020603050405020304" pitchFamily="18" charset="0"/>
                          <a:ea typeface="Times New Roman" panose="02020603050405020304" pitchFamily="18" charset="0"/>
                        </a:rPr>
                        <a:t>Tỉ lệ %</a:t>
                      </a:r>
                      <a:endParaRPr lang="en-US" sz="3100" b="0" i="0" u="none" strike="noStrike">
                        <a:effectLst/>
                        <a:latin typeface="Arial" panose="020B0604020202020204" pitchFamily="34" charset="0"/>
                      </a:endParaRPr>
                    </a:p>
                  </a:txBody>
                  <a:tcPr marL="120190" marR="120190" marT="1669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5325729"/>
                  </a:ext>
                </a:extLst>
              </a:tr>
              <a:tr h="843195">
                <a:tc>
                  <a:txBody>
                    <a:bodyPr/>
                    <a:lstStyle/>
                    <a:p>
                      <a:pPr algn="just">
                        <a:lnSpc>
                          <a:spcPct val="120000"/>
                        </a:lnSpc>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Trẻ hứng thú tham gia vào các hoạt động</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20/34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59</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0" i="0">
                          <a:effectLst/>
                          <a:latin typeface="Times New Roman" panose="02020603050405020304" pitchFamily="18" charset="0"/>
                          <a:ea typeface="Times New Roman" panose="02020603050405020304" pitchFamily="18" charset="0"/>
                          <a:cs typeface="Times New Roman" panose="02020603050405020304" pitchFamily="18" charset="0"/>
                        </a:rPr>
                        <a:t>14/34</a:t>
                      </a:r>
                      <a:endParaRPr lang="en-US" sz="2800" b="0" i="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41</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04069"/>
                  </a:ext>
                </a:extLst>
              </a:tr>
              <a:tr h="519128">
                <a:tc>
                  <a:txBody>
                    <a:bodyPr/>
                    <a:lstStyle/>
                    <a:p>
                      <a:pPr algn="just">
                        <a:lnSpc>
                          <a:spcPct val="120000"/>
                        </a:lnSpc>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Trẻ tích cực hoạt động </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15/34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44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19/34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56</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1680812"/>
                  </a:ext>
                </a:extLst>
              </a:tr>
              <a:tr h="486856">
                <a:tc>
                  <a:txBody>
                    <a:bodyPr/>
                    <a:lstStyle/>
                    <a:p>
                      <a:pPr algn="just">
                        <a:lnSpc>
                          <a:spcPct val="120000"/>
                        </a:lnSpc>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Trẻ đạt được mục đích yêu cầu của hoạt động</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14/34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41</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20/34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59</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0643873"/>
                  </a:ext>
                </a:extLst>
              </a:tr>
              <a:tr h="354329">
                <a:tc>
                  <a:txBody>
                    <a:bodyPr/>
                    <a:lstStyle/>
                    <a:p>
                      <a:pPr algn="just">
                        <a:lnSpc>
                          <a:spcPct val="120000"/>
                        </a:lnSpc>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Kĩ năng thao tác với chuột máy tính</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12/34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22/34</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66</a:t>
                      </a:r>
                      <a:endParaRPr lang="en-US" sz="28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66094"/>
                  </a:ext>
                </a:extLst>
              </a:tr>
            </a:tbl>
          </a:graphicData>
        </a:graphic>
      </p:graphicFrame>
    </p:spTree>
    <p:extLst>
      <p:ext uri="{BB962C8B-B14F-4D97-AF65-F5344CB8AC3E}">
        <p14:creationId xmlns:p14="http://schemas.microsoft.com/office/powerpoint/2010/main" val="2198931627"/>
      </p:ext>
    </p:extLst>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45675"/>
            <a:ext cx="10191794" cy="826204"/>
          </a:xfrm>
          <a:solidFill>
            <a:schemeClr val="accent2">
              <a:lumMod val="40000"/>
              <a:lumOff val="60000"/>
            </a:schemeClr>
          </a:solidFill>
        </p:spPr>
        <p:txBody>
          <a:bodyPr>
            <a:normAutofit/>
          </a:bodyPr>
          <a:lstStyle/>
          <a:p>
            <a:r>
              <a:rPr lang="en-US" sz="3200" b="1" dirty="0" err="1">
                <a:solidFill>
                  <a:srgbClr val="FF0000"/>
                </a:solidFill>
                <a:latin typeface="Times New Roman" panose="02020603050405020304" pitchFamily="18" charset="0"/>
                <a:cs typeface="Times New Roman" panose="02020603050405020304" pitchFamily="18" charset="0"/>
              </a:rPr>
              <a:t>Biện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pháp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tiến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hành</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80" name="Rectangle: Rounded Corners 79">
            <a:extLst>
              <a:ext uri="{FF2B5EF4-FFF2-40B4-BE49-F238E27FC236}">
                <a16:creationId xmlns:a16="http://schemas.microsoft.com/office/drawing/2014/main" id="{F8E88D1D-1725-17C9-6C96-525E9D21140D}"/>
              </a:ext>
            </a:extLst>
          </p:cNvPr>
          <p:cNvSpPr/>
          <p:nvPr/>
        </p:nvSpPr>
        <p:spPr>
          <a:xfrm>
            <a:off x="873760" y="1370373"/>
            <a:ext cx="10871200" cy="4928850"/>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1" name="TextBox 80">
            <a:extLst>
              <a:ext uri="{FF2B5EF4-FFF2-40B4-BE49-F238E27FC236}">
                <a16:creationId xmlns:a16="http://schemas.microsoft.com/office/drawing/2014/main" id="{A5434409-92BE-86DA-5606-84D5EBE48B22}"/>
              </a:ext>
            </a:extLst>
          </p:cNvPr>
          <p:cNvSpPr txBox="1"/>
          <p:nvPr/>
        </p:nvSpPr>
        <p:spPr>
          <a:xfrm>
            <a:off x="1132183" y="1591972"/>
            <a:ext cx="10354354" cy="4485652"/>
          </a:xfrm>
          <a:prstGeom prst="rect">
            <a:avLst/>
          </a:prstGeom>
          <a:noFill/>
        </p:spPr>
        <p:txBody>
          <a:bodyPr wrap="square">
            <a:spAutoFit/>
          </a:bodyPr>
          <a:lstStyle/>
          <a:p>
            <a:pPr indent="457200" algn="just">
              <a:lnSpc>
                <a:spcPct val="120000"/>
              </a:lnSpc>
            </a:pPr>
            <a:r>
              <a:rPr lang="en-US" sz="2400" dirty="0">
                <a:solidFill>
                  <a:srgbClr val="0000FF"/>
                </a:solidFill>
                <a:effectLst/>
                <a:latin typeface="Times New Roman" panose="02020603050405020304" pitchFamily="18" charset="0"/>
                <a:ea typeface="Times New Roman" panose="02020603050405020304" pitchFamily="18" charset="0"/>
              </a:rPr>
              <a:t>Qua </a:t>
            </a:r>
            <a:r>
              <a:rPr lang="en-US" sz="2400" dirty="0" err="1">
                <a:solidFill>
                  <a:srgbClr val="0000FF"/>
                </a:solidFill>
                <a:effectLst/>
                <a:latin typeface="Times New Roman" panose="02020603050405020304" pitchFamily="18" charset="0"/>
                <a:ea typeface="Times New Roman" panose="02020603050405020304" pitchFamily="18" charset="0"/>
              </a:rPr>
              <a:t>việc</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khảo</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sát</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và</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nhận</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thức</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được</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tầm</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dirty="0" err="1">
                <a:solidFill>
                  <a:srgbClr val="0000FF"/>
                </a:solidFill>
                <a:effectLst/>
                <a:latin typeface="Times New Roman" panose="02020603050405020304" pitchFamily="18" charset="0"/>
                <a:ea typeface="Times New Roman" panose="02020603050405020304" pitchFamily="18" charset="0"/>
              </a:rPr>
              <a:t>quan</a:t>
            </a:r>
            <a:r>
              <a:rPr lang="en-US" sz="2400" dirty="0">
                <a:solidFill>
                  <a:srgbClr val="0000FF"/>
                </a:solidFill>
                <a:effectLst/>
                <a:latin typeface="Times New Roman" panose="02020603050405020304" pitchFamily="18" charset="0"/>
                <a:ea typeface="Times New Roman" panose="02020603050405020304" pitchFamily="18" charset="0"/>
              </a:rPr>
              <a:t> </a:t>
            </a:r>
            <a:r>
              <a:rPr lang="en-US" sz="2400" err="1">
                <a:solidFill>
                  <a:srgbClr val="0000FF"/>
                </a:solidFill>
                <a:effectLst/>
                <a:latin typeface="Times New Roman" panose="02020603050405020304" pitchFamily="18" charset="0"/>
                <a:ea typeface="Times New Roman" panose="02020603050405020304" pitchFamily="18" charset="0"/>
              </a:rPr>
              <a:t>trọng</a:t>
            </a:r>
            <a:r>
              <a:rPr lang="en-US" sz="2400">
                <a:solidFill>
                  <a:srgbClr val="0000FF"/>
                </a:solidFill>
                <a:effectLst/>
                <a:latin typeface="Times New Roman" panose="02020603050405020304" pitchFamily="18" charset="0"/>
                <a:ea typeface="Times New Roman" panose="02020603050405020304" pitchFamily="18" charset="0"/>
              </a:rPr>
              <a:t> </a:t>
            </a:r>
            <a:r>
              <a:rPr lang="en-US" sz="2400" b="0" spc="40">
                <a:solidFill>
                  <a:srgbClr val="0000FF"/>
                </a:solidFill>
                <a:effectLst/>
                <a:latin typeface="Times New Roman" panose="02020603050405020304" pitchFamily="18" charset="0"/>
                <a:ea typeface="Times New Roman" panose="02020603050405020304" pitchFamily="18" charset="0"/>
              </a:rPr>
              <a:t>tôi </a:t>
            </a:r>
            <a:r>
              <a:rPr lang="en-US" sz="2400" b="0" spc="40" err="1">
                <a:solidFill>
                  <a:srgbClr val="0000FF"/>
                </a:solidFill>
                <a:effectLst/>
                <a:latin typeface="Times New Roman" panose="02020603050405020304" pitchFamily="18" charset="0"/>
                <a:ea typeface="Times New Roman" panose="02020603050405020304" pitchFamily="18" charset="0"/>
              </a:rPr>
              <a:t>đã</a:t>
            </a:r>
            <a:r>
              <a:rPr lang="en-US" sz="2400" b="0" spc="40">
                <a:solidFill>
                  <a:srgbClr val="0000FF"/>
                </a:solidFill>
                <a:effectLst/>
                <a:latin typeface="Times New Roman" panose="02020603050405020304" pitchFamily="18" charset="0"/>
                <a:ea typeface="Times New Roman" panose="02020603050405020304" pitchFamily="18" charset="0"/>
              </a:rPr>
              <a:t> </a:t>
            </a:r>
            <a:r>
              <a:rPr lang="en-US" sz="2400" spc="40">
                <a:solidFill>
                  <a:srgbClr val="0000FF"/>
                </a:solidFill>
                <a:latin typeface="Times New Roman" panose="02020603050405020304" pitchFamily="18" charset="0"/>
                <a:ea typeface="Times New Roman" panose="02020603050405020304" pitchFamily="18" charset="0"/>
              </a:rPr>
              <a:t>đưa</a:t>
            </a:r>
            <a:r>
              <a:rPr lang="en-US" sz="2400" b="0" spc="40">
                <a:solidFill>
                  <a:srgbClr val="0000FF"/>
                </a:solidFill>
                <a:effectLst/>
                <a:latin typeface="Times New Roman" panose="02020603050405020304" pitchFamily="18" charset="0"/>
                <a:ea typeface="Times New Roman" panose="02020603050405020304" pitchFamily="18" charset="0"/>
              </a:rPr>
              <a:t> ra “</a:t>
            </a:r>
            <a:r>
              <a:rPr lang="vi-VN" sz="2400" b="1">
                <a:solidFill>
                  <a:srgbClr val="0000FF"/>
                </a:solidFill>
                <a:effectLst/>
                <a:latin typeface="Times New Roman" panose="02020603050405020304" pitchFamily="18" charset="0"/>
                <a:ea typeface="Times New Roman" panose="02020603050405020304" pitchFamily="18" charset="0"/>
              </a:rPr>
              <a:t>Biện pháp ứng dụng công nghệ thông tin và các phần mềm cho trẻ mẫu giáo 5 – 6 tuổi trong trường mầm non</a:t>
            </a:r>
            <a:r>
              <a:rPr lang="en-US" sz="2400" b="1">
                <a:solidFill>
                  <a:srgbClr val="0000FF"/>
                </a:solidFill>
                <a:effectLst/>
                <a:latin typeface="Times New Roman" panose="02020603050405020304" pitchFamily="18" charset="0"/>
                <a:ea typeface="Times New Roman" panose="02020603050405020304" pitchFamily="18" charset="0"/>
              </a:rPr>
              <a:t>”</a:t>
            </a:r>
          </a:p>
          <a:p>
            <a:pPr marL="342900" indent="-342900" algn="just">
              <a:lnSpc>
                <a:spcPct val="120000"/>
              </a:lnSpc>
              <a:buFontTx/>
              <a:buChar char="-"/>
            </a:pPr>
            <a:r>
              <a:rPr lang="en-US" sz="2400" b="1">
                <a:solidFill>
                  <a:srgbClr val="0000FF"/>
                </a:solidFill>
                <a:latin typeface="Times New Roman" panose="02020603050405020304" pitchFamily="18" charset="0"/>
                <a:ea typeface="Times New Roman" panose="02020603050405020304" pitchFamily="18" charset="0"/>
              </a:rPr>
              <a:t>Biện pháp 1: Tự học hỏi để nâng cao trình độ công nghệ thông tin.</a:t>
            </a:r>
          </a:p>
          <a:p>
            <a:pPr marL="342900" indent="-342900" algn="just">
              <a:lnSpc>
                <a:spcPct val="120000"/>
              </a:lnSpc>
              <a:buFontTx/>
              <a:buChar char="-"/>
            </a:pPr>
            <a:r>
              <a:rPr lang="en-US" sz="2400" b="1">
                <a:solidFill>
                  <a:srgbClr val="0000FF"/>
                </a:solidFill>
                <a:latin typeface="Times New Roman" panose="02020603050405020304" pitchFamily="18" charset="0"/>
                <a:ea typeface="Times New Roman" panose="02020603050405020304" pitchFamily="18" charset="0"/>
              </a:rPr>
              <a:t>Biện pháp 2: Lựa chọn đề tài để ứng dụng công nghệ thông tin trong bài giảng.</a:t>
            </a:r>
          </a:p>
          <a:p>
            <a:pPr marL="342900" indent="-342900" algn="just">
              <a:lnSpc>
                <a:spcPct val="120000"/>
              </a:lnSpc>
              <a:buFontTx/>
              <a:buChar char="-"/>
            </a:pPr>
            <a:r>
              <a:rPr lang="en-US" sz="2400" b="1">
                <a:solidFill>
                  <a:srgbClr val="0000FF"/>
                </a:solidFill>
                <a:latin typeface="Times New Roman" panose="02020603050405020304" pitchFamily="18" charset="0"/>
                <a:ea typeface="Times New Roman" panose="02020603050405020304" pitchFamily="18" charset="0"/>
              </a:rPr>
              <a:t>Biện pháp 3: Sử dụng các phần mềm thiết kế bài giảng E – Learnning.</a:t>
            </a:r>
          </a:p>
          <a:p>
            <a:pPr marL="342900" indent="-342900" algn="just">
              <a:lnSpc>
                <a:spcPct val="120000"/>
              </a:lnSpc>
              <a:buFontTx/>
              <a:buChar char="-"/>
            </a:pPr>
            <a:r>
              <a:rPr lang="en-US" sz="2400" b="1">
                <a:solidFill>
                  <a:srgbClr val="0000FF"/>
                </a:solidFill>
                <a:latin typeface="Times New Roman" panose="02020603050405020304" pitchFamily="18" charset="0"/>
                <a:ea typeface="Times New Roman" panose="02020603050405020304" pitchFamily="18" charset="0"/>
              </a:rPr>
              <a:t>Biện pháp 4: Ứng dụng công nghệ thông tin trong hoạt động học</a:t>
            </a:r>
          </a:p>
          <a:p>
            <a:pPr algn="just">
              <a:lnSpc>
                <a:spcPct val="120000"/>
              </a:lnSpc>
            </a:pPr>
            <a:r>
              <a:rPr lang="en-US" sz="2400" b="1">
                <a:solidFill>
                  <a:srgbClr val="0000FF"/>
                </a:solidFill>
                <a:latin typeface="Times New Roman" panose="02020603050405020304" pitchFamily="18" charset="0"/>
                <a:ea typeface="Times New Roman" panose="02020603050405020304" pitchFamily="18" charset="0"/>
              </a:rPr>
              <a:t>Và biện pháp 4 là biện pháp mà tôi thấy tâm đắc nhất</a:t>
            </a:r>
          </a:p>
          <a:p>
            <a:pPr marL="342900" indent="-342900" algn="just">
              <a:lnSpc>
                <a:spcPct val="120000"/>
              </a:lnSpc>
              <a:buFontTx/>
              <a:buChar char="-"/>
            </a:pPr>
            <a:endParaRPr lang="en-US" sz="2400" dirty="0">
              <a:solidFill>
                <a:srgbClr val="0000FF"/>
              </a:solidFill>
              <a:effectLst/>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250">
        <p:wipe dir="r"/>
      </p:transition>
    </mc:Choice>
    <mc:Fallback xmlns="">
      <p:transition>
        <p:wipe dir="r"/>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1564</TotalTime>
  <Words>3892</Words>
  <Application>Microsoft Office PowerPoint</Application>
  <PresentationFormat>Widescreen</PresentationFormat>
  <Paragraphs>206</Paragraphs>
  <Slides>22</Slides>
  <Notes>14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22</vt:i4>
      </vt:variant>
    </vt:vector>
  </HeadingPairs>
  <TitlesOfParts>
    <vt:vector size="32" baseType="lpstr">
      <vt:lpstr>#9Slide03 BoosterNextFYThin</vt:lpstr>
      <vt:lpstr>#9Slide03 IcielNovecento sans E</vt:lpstr>
      <vt:lpstr>.VnTime</vt:lpstr>
      <vt:lpstr>Arial</vt:lpstr>
      <vt:lpstr>Calibri</vt:lpstr>
      <vt:lpstr>Calibri Light</vt:lpstr>
      <vt:lpstr>Times New Roman</vt:lpstr>
      <vt:lpstr>Office Theme</vt:lpstr>
      <vt:lpstr>1_Office Theme</vt:lpstr>
      <vt:lpstr>2_Office Theme</vt:lpstr>
      <vt:lpstr>PowerPoint Presentation</vt:lpstr>
      <vt:lpstr>PowerPoint Presentation</vt:lpstr>
      <vt:lpstr>PowerPoint Presentation</vt:lpstr>
      <vt:lpstr> II. GIẢI QUYẾT VẤN ĐỀ </vt:lpstr>
      <vt:lpstr>PowerPoint Presentation</vt:lpstr>
      <vt:lpstr>PowerPoint Presentation</vt:lpstr>
      <vt:lpstr>PowerPoint Presentation</vt:lpstr>
      <vt:lpstr>Để nắm bắt được khả năng của trẻ tôi tiến hành khảo sát trẻ đầu năm theo các tiêu chí sau: </vt:lpstr>
      <vt:lpstr>Biện pháp tiến hành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12268</dc:creator>
  <cp:lastModifiedBy>Techsi.vn</cp:lastModifiedBy>
  <cp:revision>85</cp:revision>
  <dcterms:created xsi:type="dcterms:W3CDTF">2022-02-18T08:53:08Z</dcterms:created>
  <dcterms:modified xsi:type="dcterms:W3CDTF">2024-10-18T01:43:17Z</dcterms:modified>
</cp:coreProperties>
</file>